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sldIdLst>
    <p:sldId id="256" r:id="rId2"/>
    <p:sldId id="408" r:id="rId3"/>
    <p:sldId id="413" r:id="rId4"/>
    <p:sldId id="384" r:id="rId5"/>
    <p:sldId id="386" r:id="rId6"/>
    <p:sldId id="418" r:id="rId7"/>
    <p:sldId id="389" r:id="rId8"/>
    <p:sldId id="414" r:id="rId9"/>
    <p:sldId id="415" r:id="rId10"/>
    <p:sldId id="403" r:id="rId11"/>
    <p:sldId id="394" r:id="rId12"/>
    <p:sldId id="412" r:id="rId13"/>
    <p:sldId id="395" r:id="rId14"/>
    <p:sldId id="416" r:id="rId15"/>
    <p:sldId id="409" r:id="rId16"/>
    <p:sldId id="337" r:id="rId17"/>
    <p:sldId id="406" r:id="rId18"/>
    <p:sldId id="279" r:id="rId19"/>
    <p:sldId id="379" r:id="rId20"/>
    <p:sldId id="354" r:id="rId21"/>
    <p:sldId id="419" r:id="rId22"/>
    <p:sldId id="292" r:id="rId23"/>
    <p:sldId id="342" r:id="rId24"/>
    <p:sldId id="349" r:id="rId25"/>
    <p:sldId id="401" r:id="rId26"/>
    <p:sldId id="350" r:id="rId27"/>
    <p:sldId id="420" r:id="rId28"/>
    <p:sldId id="356" r:id="rId29"/>
    <p:sldId id="355" r:id="rId30"/>
    <p:sldId id="351" r:id="rId31"/>
    <p:sldId id="352" r:id="rId32"/>
    <p:sldId id="357" r:id="rId33"/>
    <p:sldId id="358" r:id="rId34"/>
    <p:sldId id="359" r:id="rId35"/>
    <p:sldId id="360" r:id="rId36"/>
    <p:sldId id="361" r:id="rId37"/>
    <p:sldId id="363" r:id="rId38"/>
    <p:sldId id="364" r:id="rId39"/>
    <p:sldId id="365" r:id="rId40"/>
    <p:sldId id="366" r:id="rId41"/>
    <p:sldId id="367" r:id="rId42"/>
    <p:sldId id="368" r:id="rId43"/>
    <p:sldId id="369" r:id="rId44"/>
    <p:sldId id="370" r:id="rId45"/>
    <p:sldId id="371" r:id="rId46"/>
    <p:sldId id="372" r:id="rId47"/>
    <p:sldId id="421" r:id="rId48"/>
    <p:sldId id="373" r:id="rId49"/>
    <p:sldId id="396" r:id="rId50"/>
    <p:sldId id="400" r:id="rId51"/>
    <p:sldId id="374" r:id="rId52"/>
    <p:sldId id="397" r:id="rId53"/>
    <p:sldId id="399" r:id="rId54"/>
    <p:sldId id="393" r:id="rId55"/>
    <p:sldId id="376" r:id="rId56"/>
    <p:sldId id="381" r:id="rId57"/>
    <p:sldId id="377" r:id="rId58"/>
    <p:sldId id="375" r:id="rId59"/>
    <p:sldId id="382" r:id="rId60"/>
    <p:sldId id="398" r:id="rId61"/>
    <p:sldId id="383" r:id="rId62"/>
    <p:sldId id="405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900D"/>
    <a:srgbClr val="B7C2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59" autoAdjust="0"/>
    <p:restoredTop sz="94662" autoAdjust="0"/>
  </p:normalViewPr>
  <p:slideViewPr>
    <p:cSldViewPr snapToGrid="0" snapToObjects="1">
      <p:cViewPr>
        <p:scale>
          <a:sx n="91" d="100"/>
          <a:sy n="91" d="100"/>
        </p:scale>
        <p:origin x="-55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53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325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47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608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335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710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30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673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50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061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45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D5686-149C-A04A-97F8-1ACE853CA2EF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54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ubmed/26000844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pr.com/news/1842450/why-the-next-generation-sequencing-market-is-set-to-explode-top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hyperlink" Target="https://genohub.com/recommended-sequencing-coverage-by-application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1.png"/><Relationship Id="rId9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biocore.crg.eu/wiki/GEM_Mapper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ASTQ_format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metagenomics.wiki/tools/samtools/bam-sam-file-format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enome.ucsc.edu/FAQ/FAQformat.html#format4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ultiqc.info/" TargetMode="External"/><Relationship Id="rId2" Type="http://schemas.openxmlformats.org/officeDocument/2006/relationships/hyperlink" Target="https://www.bioinformatics.babraham.ac.uk/projects/fastqc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mcbioinformatics.biomedcentral.com/articles/10.1186/s12859-019-2799-0#auth-1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informatics.babraham.ac.uk/projects/fastqc/Help/3%20Analysis%20Modules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hagall.med.cornell.edu/RNASEQcourse/Slides_Nov2019_Day2.pdf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player.com/slide/13772534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atricbrc.org/tutorial/fastq-utilities/fastq-utilities.html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na-ghost.com/single-post/2018/01/23/Be-careful-the-poly-G-sequence-from-NextSeq-run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academic.oup.com/nar/article/38/12/e131/2409775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rtsf.natsci.msu.edu/genomics/tech-notes/fastqctutorial-and-faq" TargetMode="External"/><Relationship Id="rId2" Type="http://schemas.openxmlformats.org/officeDocument/2006/relationships/hyperlink" Target="https://doi.org/10.1111/mec.12680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bioinformatics.babraham.ac.uk/projects/fastqc/Help/" TargetMode="External"/><Relationship Id="rId4" Type="http://schemas.openxmlformats.org/officeDocument/2006/relationships/hyperlink" Target="https://sequencing.qcfail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bowtie-bio.sourceforge.net/index.shtml" TargetMode="External"/><Relationship Id="rId7" Type="http://schemas.openxmlformats.org/officeDocument/2006/relationships/hyperlink" Target="https://www.ncbi.nlm.nih.gov/pmc/articles/PMC5425171/" TargetMode="External"/><Relationship Id="rId2" Type="http://schemas.openxmlformats.org/officeDocument/2006/relationships/hyperlink" Target="https://www.ncbi.nlm.nih.gov/pubmed/?term=Langmead%20B%5bAuthor%5d&amp;cauthor=true&amp;cauthor_uid=2238828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o-bwa.sourceforge.net/" TargetMode="External"/><Relationship Id="rId5" Type="http://schemas.openxmlformats.org/officeDocument/2006/relationships/hyperlink" Target="http://bowtie-bio.sourceforge.net/bowtie2/index.shtml" TargetMode="External"/><Relationship Id="rId4" Type="http://schemas.openxmlformats.org/officeDocument/2006/relationships/hyperlink" Target="https://www.ncbi.nlm.nih.gov/pubmed/?term=Salzberg%20SL%5bAuthor%5d&amp;cauthor=true&amp;cauthor_uid=22388286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2672628/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hbctraining.github.io/Intro-to-rnaseq-hpc-O2/lessons/03_alignment.html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ncbi.nlm.nih.gov/pmc/articles/PMC3530905/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5425171/" TargetMode="External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dx.doi.org/10.1093/bib/bbq015" TargetMode="External"/><Relationship Id="rId2" Type="http://schemas.openxmlformats.org/officeDocument/2006/relationships/hyperlink" Target="https://doi.org/10.1146/annurev-genom-090413-02535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cseq.com/support/ngs/what-is-the-best-ngs-alignment-software" TargetMode="Externa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ezmaster31/bamtools/wiki" TargetMode="External"/><Relationship Id="rId3" Type="http://schemas.openxmlformats.org/officeDocument/2006/relationships/hyperlink" Target="https://davetang.org/wiki/tiki-index.php?page=SAMTools" TargetMode="External"/><Relationship Id="rId7" Type="http://schemas.openxmlformats.org/officeDocument/2006/relationships/hyperlink" Target="http://quinlanlab.org/tutorials/bedtools/bedtools.html" TargetMode="External"/><Relationship Id="rId2" Type="http://schemas.openxmlformats.org/officeDocument/2006/relationships/hyperlink" Target="http://www.htslib.org/doc/samtool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roadinstitute.github.io/picard/" TargetMode="External"/><Relationship Id="rId5" Type="http://schemas.openxmlformats.org/officeDocument/2006/relationships/hyperlink" Target="http://www.novocraft.com/products/novosort/" TargetMode="External"/><Relationship Id="rId4" Type="http://schemas.openxmlformats.org/officeDocument/2006/relationships/hyperlink" Target="https://lomereiter.github.io/sambamba/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tslib.org/doc/samtools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fCd6B5HRaZ8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broadinstitute.github.io/picard/explain-flag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ulijia.net/en/bioinformatics/2015/12/21/Linear-Chimeric-Supplementary-Primary-and-Secondary-Alignments.html" TargetMode="External"/><Relationship Id="rId4" Type="http://schemas.openxmlformats.org/officeDocument/2006/relationships/image" Target="../media/image6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enome.ucsc.edu/cgi-bin/hgGateway" TargetMode="External"/><Relationship Id="rId2" Type="http://schemas.openxmlformats.org/officeDocument/2006/relationships/hyperlink" Target="http://software.broadinstitute.org/software/igv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thda.com/english/wiki/visualize-ngs-data-with-r-and-bioconductor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3583" y="1746702"/>
            <a:ext cx="7924800" cy="1515533"/>
          </a:xfrm>
        </p:spPr>
        <p:txBody>
          <a:bodyPr>
            <a:normAutofit/>
          </a:bodyPr>
          <a:lstStyle/>
          <a:p>
            <a:r>
              <a:rPr lang="en-US" b="1" dirty="0" smtClean="0"/>
              <a:t>Introduction to Next Generation sequencing (NGS)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Haibo</a:t>
            </a:r>
            <a:r>
              <a:rPr lang="en-US" dirty="0" smtClean="0"/>
              <a:t> Liu</a:t>
            </a:r>
          </a:p>
          <a:p>
            <a:r>
              <a:rPr lang="en-US" dirty="0" smtClean="0"/>
              <a:t>Iowa </a:t>
            </a:r>
            <a:r>
              <a:rPr lang="en-US" dirty="0" smtClean="0"/>
              <a:t>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207528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Many applications of NGS</a:t>
            </a:r>
            <a:endParaRPr lang="en-US" sz="3600" b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68" y="2514598"/>
            <a:ext cx="7175832" cy="3501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592284" y="6017347"/>
            <a:ext cx="3128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(Bruce </a:t>
            </a:r>
            <a:r>
              <a:rPr lang="en-US" dirty="0"/>
              <a:t>Alexander </a:t>
            </a:r>
            <a:r>
              <a:rPr lang="en-US" dirty="0" smtClean="0"/>
              <a:t>Merrick, 2019)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643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Broad overview of HTS applications</a:t>
            </a:r>
            <a:endParaRPr lang="en-US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93" y="1608081"/>
            <a:ext cx="8100763" cy="4582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98786" y="6421821"/>
            <a:ext cx="446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Dot size ~ publication rate (citation/month)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76497" y="6421821"/>
            <a:ext cx="4340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Reuter et al. </a:t>
            </a:r>
            <a:r>
              <a:rPr lang="en-US" u="sng" dirty="0" err="1">
                <a:hlinkClick r:id="rId3" tooltip="Molecular cell."/>
              </a:rPr>
              <a:t>Mol</a:t>
            </a:r>
            <a:r>
              <a:rPr lang="en-US" u="sng" dirty="0">
                <a:hlinkClick r:id="rId3" tooltip="Molecular cell."/>
              </a:rPr>
              <a:t> Cell.</a:t>
            </a:r>
            <a:r>
              <a:rPr lang="en-US" dirty="0"/>
              <a:t> </a:t>
            </a:r>
            <a:r>
              <a:rPr lang="en-US" dirty="0" smtClean="0"/>
              <a:t>2015(58)4:586-97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0709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205077"/>
            <a:ext cx="6798734" cy="1303867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Global NGS market prediction</a:t>
            </a:r>
            <a:endParaRPr lang="en-US" sz="3600" b="1" dirty="0"/>
          </a:p>
        </p:txBody>
      </p:sp>
      <p:pic>
        <p:nvPicPr>
          <p:cNvPr id="4098" name="Picture 2" descr="https://www.openpr.com/images/articles/S/a/Sa03332289_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97" y="1702213"/>
            <a:ext cx="7620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92897" y="6274213"/>
            <a:ext cx="77943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https://www.openpr.com/news/1842450/why-the-next-generation-sequencing-market-is-set-to-explode-top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98226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779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Illumina</a:t>
            </a:r>
            <a:r>
              <a:rPr lang="en-US" dirty="0" smtClean="0"/>
              <a:t> is the </a:t>
            </a:r>
            <a:r>
              <a:rPr lang="en-US" dirty="0" smtClean="0"/>
              <a:t>most popular </a:t>
            </a:r>
            <a:r>
              <a:rPr lang="en-US" dirty="0"/>
              <a:t>platform for RNA-</a:t>
            </a:r>
            <a:r>
              <a:rPr lang="en-US" dirty="0" err="1"/>
              <a:t>seq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2169"/>
            <a:ext cx="9013514" cy="289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83779" y="5339255"/>
            <a:ext cx="475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Direct RNA sequencing  (</a:t>
            </a:r>
            <a:r>
              <a:rPr lang="en-US" dirty="0" err="1" smtClean="0"/>
              <a:t>Nanopore</a:t>
            </a:r>
            <a:r>
              <a:rPr lang="en-US" dirty="0" smtClean="0"/>
              <a:t>) is emerging.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1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291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Outline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8745" y="2388477"/>
            <a:ext cx="6342993" cy="1868214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NGS technologies and their applications</a:t>
            </a:r>
          </a:p>
          <a:p>
            <a:r>
              <a:rPr lang="en-US" sz="2400" b="1" dirty="0" smtClean="0"/>
              <a:t>Sequencing depth and coverage</a:t>
            </a:r>
          </a:p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Common NGS file formats</a:t>
            </a:r>
          </a:p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Common tools for NGS data analysis</a:t>
            </a: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88932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1031" y="41521"/>
            <a:ext cx="9012621" cy="878892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Two </a:t>
            </a:r>
            <a:r>
              <a:rPr lang="en-US" sz="3600" b="1" dirty="0"/>
              <a:t>important </a:t>
            </a:r>
            <a:r>
              <a:rPr lang="en-US" sz="3600" b="1" dirty="0" smtClean="0"/>
              <a:t>sequencing </a:t>
            </a:r>
            <a:r>
              <a:rPr lang="en-US" sz="3600" b="1" dirty="0"/>
              <a:t>terminology: </a:t>
            </a:r>
            <a:r>
              <a:rPr lang="en-US" sz="3600" b="1" dirty="0">
                <a:solidFill>
                  <a:srgbClr val="00B0F0"/>
                </a:solidFill>
              </a:rPr>
              <a:t>Depth</a:t>
            </a:r>
            <a:r>
              <a:rPr lang="en-US" sz="3600" b="1" dirty="0"/>
              <a:t> </a:t>
            </a:r>
            <a:r>
              <a:rPr lang="en-US" sz="3600" b="1" dirty="0" smtClean="0"/>
              <a:t>and </a:t>
            </a:r>
            <a:r>
              <a:rPr lang="en-US" sz="3600" b="1" dirty="0" smtClean="0">
                <a:solidFill>
                  <a:srgbClr val="00B0F0"/>
                </a:solidFill>
              </a:rPr>
              <a:t>Coverage</a:t>
            </a:r>
            <a:endParaRPr lang="en-US" sz="3600" b="1" dirty="0">
              <a:solidFill>
                <a:srgbClr val="00B0F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0B3FD-CF99-E843-B6D9-35EC4A207D8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40705" y="1063263"/>
            <a:ext cx="8420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b="1" dirty="0" smtClean="0"/>
              <a:t>Depth </a:t>
            </a:r>
            <a:r>
              <a:rPr lang="en-US" dirty="0" smtClean="0"/>
              <a:t>in </a:t>
            </a:r>
            <a:r>
              <a:rPr lang="en-US" dirty="0"/>
              <a:t>DNA </a:t>
            </a:r>
            <a:r>
              <a:rPr lang="en-US" b="1" dirty="0"/>
              <a:t>sequencing</a:t>
            </a:r>
            <a:r>
              <a:rPr lang="en-US" dirty="0"/>
              <a:t> is the number of unique reads </a:t>
            </a:r>
            <a:r>
              <a:rPr lang="en-US" dirty="0" smtClean="0"/>
              <a:t>that overlap each true base in genome.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51" y="5174695"/>
            <a:ext cx="4314825" cy="1714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04251" y="4686119"/>
            <a:ext cx="79984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hlinkClick r:id="rId3"/>
              </a:rPr>
              <a:t>Empirical recommendation </a:t>
            </a:r>
            <a:r>
              <a:rPr lang="en-US" sz="1200" dirty="0" smtClean="0">
                <a:hlinkClick r:id="rId3"/>
              </a:rPr>
              <a:t>by </a:t>
            </a:r>
            <a:r>
              <a:rPr lang="en-US" sz="1200" dirty="0" err="1" smtClean="0">
                <a:hlinkClick r:id="rId3"/>
              </a:rPr>
              <a:t>Illumina</a:t>
            </a:r>
            <a:r>
              <a:rPr lang="en-US" sz="1200" dirty="0" smtClean="0">
                <a:hlinkClick r:id="rId3"/>
              </a:rPr>
              <a:t>: </a:t>
            </a:r>
            <a:r>
              <a:rPr lang="en-US" sz="1200" dirty="0">
                <a:hlinkClick r:id="rId3"/>
              </a:rPr>
              <a:t>https://genohub.com/recommended-sequencing-coverage-by-application</a:t>
            </a:r>
            <a:r>
              <a:rPr lang="en-US" sz="1200" dirty="0" smtClean="0">
                <a:hlinkClick r:id="rId3"/>
              </a:rPr>
              <a:t>/</a:t>
            </a:r>
            <a:endParaRPr lang="en-US" sz="1200" dirty="0"/>
          </a:p>
        </p:txBody>
      </p:sp>
      <p:sp>
        <p:nvSpPr>
          <p:cNvPr id="10" name="AutoShape 4" descr="{\textstyle N\times L/G}"/>
          <p:cNvSpPr>
            <a:spLocks noChangeAspect="1" noChangeArrowheads="1"/>
          </p:cNvSpPr>
          <p:nvPr/>
        </p:nvSpPr>
        <p:spPr bwMode="auto">
          <a:xfrm>
            <a:off x="566578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5739360" y="1636024"/>
            <a:ext cx="2947440" cy="1309814"/>
            <a:chOff x="5613574" y="1969620"/>
            <a:chExt cx="2947440" cy="1309814"/>
          </a:xfrm>
        </p:grpSpPr>
        <p:sp>
          <p:nvSpPr>
            <p:cNvPr id="12" name="Rounded Rectangle 11"/>
            <p:cNvSpPr/>
            <p:nvPr/>
          </p:nvSpPr>
          <p:spPr>
            <a:xfrm>
              <a:off x="5613574" y="1993559"/>
              <a:ext cx="2832635" cy="128587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  <a:alpha val="1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5728379" y="1969620"/>
                  <a:ext cx="2832635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𝐴𝑣𝑔</m:t>
                      </m:r>
                      <m:r>
                        <a:rPr lang="en-US" b="0" i="1" smtClean="0">
                          <a:latin typeface="Cambria Math"/>
                        </a:rPr>
                        <m:t>.  </m:t>
                      </m:r>
                      <m:r>
                        <a:rPr lang="en-US" b="0" i="1" smtClean="0">
                          <a:latin typeface="Cambria Math"/>
                        </a:rPr>
                        <m:t>𝐶𝑜𝑣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US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𝐺</m:t>
                          </m:r>
                        </m:den>
                      </m:f>
                      <m:r>
                        <a:rPr lang="en-US" b="0" i="0" smtClean="0">
                          <a:latin typeface="Cambria Math"/>
                        </a:rPr>
                        <m:t>, </m:t>
                      </m:r>
                    </m:oMath>
                  </a14:m>
                  <a:r>
                    <a:rPr lang="en-US" dirty="0" smtClean="0"/>
                    <a:t>Where, </a:t>
                  </a:r>
                </a:p>
                <a:p>
                  <a:r>
                    <a:rPr lang="en-US" i="1" dirty="0" smtClean="0"/>
                    <a:t>N</a:t>
                  </a:r>
                  <a:r>
                    <a:rPr lang="en-US" dirty="0" smtClean="0"/>
                    <a:t>: number of reads</a:t>
                  </a:r>
                </a:p>
                <a:p>
                  <a:r>
                    <a:rPr lang="en-US" i="1" dirty="0" smtClean="0"/>
                    <a:t>L</a:t>
                  </a:r>
                  <a:r>
                    <a:rPr lang="en-US" dirty="0" smtClean="0"/>
                    <a:t>: read length</a:t>
                  </a:r>
                </a:p>
                <a:p>
                  <a:r>
                    <a:rPr lang="en-US" i="1" dirty="0" smtClean="0"/>
                    <a:t>G</a:t>
                  </a:r>
                  <a:r>
                    <a:rPr lang="en-US" dirty="0" smtClean="0"/>
                    <a:t>: diploid genome size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8379" y="1969620"/>
                  <a:ext cx="2832635" cy="1200329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l="-1720" t="-35533" r="-860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828" y="5143165"/>
            <a:ext cx="4477172" cy="979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30" y="1732839"/>
            <a:ext cx="5048250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311042" y="3094190"/>
            <a:ext cx="84160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b="1" dirty="0" smtClean="0"/>
              <a:t>Coverage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00B0F0"/>
                </a:solidFill>
              </a:rPr>
              <a:t>average</a:t>
            </a:r>
            <a:r>
              <a:rPr lang="en-US" dirty="0" smtClean="0"/>
              <a:t> number of reads of a given length that align to or ‘cover’ known reference bases with the </a:t>
            </a:r>
            <a:r>
              <a:rPr lang="en-US" dirty="0" smtClean="0">
                <a:solidFill>
                  <a:srgbClr val="00B0F0"/>
                </a:solidFill>
              </a:rPr>
              <a:t>assumption</a:t>
            </a:r>
            <a:r>
              <a:rPr lang="en-US" dirty="0" smtClean="0"/>
              <a:t> that the reads are </a:t>
            </a:r>
            <a:r>
              <a:rPr lang="en-US" dirty="0" smtClean="0">
                <a:solidFill>
                  <a:srgbClr val="00B0F0"/>
                </a:solidFill>
              </a:rPr>
              <a:t>randomly distributed </a:t>
            </a:r>
            <a:r>
              <a:rPr lang="en-US" dirty="0" smtClean="0"/>
              <a:t>across the genome.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11042" y="4017520"/>
            <a:ext cx="83347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b="1" dirty="0" smtClean="0"/>
              <a:t>Breadth </a:t>
            </a:r>
            <a:r>
              <a:rPr lang="en-US" b="1" dirty="0"/>
              <a:t>of </a:t>
            </a:r>
            <a:r>
              <a:rPr lang="en-US" b="1" dirty="0" smtClean="0"/>
              <a:t>Coverage</a:t>
            </a:r>
            <a:r>
              <a:rPr lang="en-US" dirty="0" smtClean="0"/>
              <a:t>: the </a:t>
            </a:r>
            <a:r>
              <a:rPr lang="en-US" dirty="0"/>
              <a:t>percentage of target bases that have been sequenced for a given number of times.</a:t>
            </a:r>
          </a:p>
        </p:txBody>
      </p:sp>
    </p:spTree>
    <p:extLst>
      <p:ext uri="{BB962C8B-B14F-4D97-AF65-F5344CB8AC3E}">
        <p14:creationId xmlns:p14="http://schemas.microsoft.com/office/powerpoint/2010/main" val="191523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14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Problems </a:t>
            </a:r>
            <a:r>
              <a:rPr lang="en-US" sz="3600" b="1" dirty="0" smtClean="0"/>
              <a:t>with the random sampling </a:t>
            </a:r>
            <a:r>
              <a:rPr lang="en-US" sz="3600" b="1" dirty="0" smtClean="0"/>
              <a:t>assumption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7552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Not </a:t>
            </a:r>
            <a:r>
              <a:rPr lang="en-US" sz="2400" dirty="0" smtClean="0"/>
              <a:t>all sequence is as easily sequenced as other, depending on your sequencing technology (e.g. GC/AT bias);</a:t>
            </a:r>
          </a:p>
          <a:p>
            <a:endParaRPr lang="en-US" sz="2400" dirty="0" smtClean="0"/>
          </a:p>
          <a:p>
            <a:r>
              <a:rPr lang="en-US" sz="2400" dirty="0" smtClean="0"/>
              <a:t>Some RNA not be as accessible as others (secondary structure);</a:t>
            </a:r>
          </a:p>
        </p:txBody>
      </p:sp>
    </p:spTree>
    <p:extLst>
      <p:ext uri="{BB962C8B-B14F-4D97-AF65-F5344CB8AC3E}">
        <p14:creationId xmlns:p14="http://schemas.microsoft.com/office/powerpoint/2010/main" val="2627738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49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Issues inherent to short read mapping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807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• </a:t>
            </a:r>
            <a:r>
              <a:rPr lang="en-US" sz="2400" dirty="0" smtClean="0"/>
              <a:t>Not </a:t>
            </a:r>
            <a:r>
              <a:rPr lang="en-US" sz="2400" dirty="0"/>
              <a:t>all of the genome is ‘available’ for mapping when reads are aligned to the unmasked genome.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• </a:t>
            </a:r>
            <a:r>
              <a:rPr lang="en-US" sz="2400" b="1" dirty="0" err="1" smtClean="0"/>
              <a:t>Mappability</a:t>
            </a:r>
            <a:r>
              <a:rPr lang="en-US" sz="2400" dirty="0" smtClean="0"/>
              <a:t>: </a:t>
            </a:r>
            <a:r>
              <a:rPr lang="en-US" sz="2400" dirty="0"/>
              <a:t>This provide a measure of how often the sequence found at the particular location will align within the whole genome.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• </a:t>
            </a:r>
            <a:r>
              <a:rPr lang="en-US" sz="2400" b="1" dirty="0"/>
              <a:t>Uniqueness</a:t>
            </a:r>
            <a:r>
              <a:rPr lang="en-US" sz="2400" dirty="0"/>
              <a:t>: This is a direct measure of sequence uniqueness throughout the reference genome.</a:t>
            </a:r>
          </a:p>
        </p:txBody>
      </p:sp>
      <p:pic>
        <p:nvPicPr>
          <p:cNvPr id="3074" name="Picture 2" descr="ucsc-mappabil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99543"/>
            <a:ext cx="5975295" cy="266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432495" y="4000314"/>
            <a:ext cx="2286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M</a:t>
            </a:r>
            <a:r>
              <a:rPr lang="en-US" dirty="0" err="1" smtClean="0"/>
              <a:t>appability</a:t>
            </a:r>
            <a:r>
              <a:rPr lang="en-US" dirty="0" smtClean="0"/>
              <a:t> </a:t>
            </a:r>
            <a:r>
              <a:rPr lang="en-US" dirty="0"/>
              <a:t>with 36, 75, and 100bp reads as calculated by </a:t>
            </a:r>
            <a:r>
              <a:rPr lang="en-US" dirty="0" smtClean="0"/>
              <a:t>CRG-GEM (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biocore.crg.eu/wiki/GEM_Mapper</a:t>
            </a:r>
            <a:r>
              <a:rPr lang="en-US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Effective genome size (</a:t>
            </a:r>
            <a:r>
              <a:rPr lang="en-US" dirty="0" err="1" smtClean="0"/>
              <a:t>ChIP-seq</a:t>
            </a:r>
            <a:r>
              <a:rPr lang="en-US" dirty="0" smtClean="0"/>
              <a:t> analysis)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109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37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Random sampling =&gt; deep sampling needed</a:t>
            </a:r>
            <a:endParaRPr lang="en-US" sz="3600" dirty="0"/>
          </a:p>
        </p:txBody>
      </p:sp>
      <p:pic>
        <p:nvPicPr>
          <p:cNvPr id="4" name="Content Placeholder 3" descr="cov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12" y="1852074"/>
            <a:ext cx="4462587" cy="297505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0B3FD-CF99-E843-B6D9-35EC4A207D88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5" descr="bas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198" y="1984596"/>
            <a:ext cx="4263805" cy="28425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4146" y="5085898"/>
            <a:ext cx="84761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Typically </a:t>
            </a:r>
            <a:r>
              <a:rPr lang="en-US" sz="2400" b="1" dirty="0" smtClean="0"/>
              <a:t>10-100x</a:t>
            </a:r>
            <a:r>
              <a:rPr lang="en-US" sz="2400" dirty="0" smtClean="0"/>
              <a:t> needed for robust recovery (300 Gbp for human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Clinical grade </a:t>
            </a:r>
            <a:r>
              <a:rPr lang="en-US" sz="2400" dirty="0" err="1" smtClean="0"/>
              <a:t>resequencing</a:t>
            </a:r>
            <a:r>
              <a:rPr lang="en-US" sz="2400" dirty="0" smtClean="0"/>
              <a:t>: </a:t>
            </a:r>
            <a:r>
              <a:rPr lang="en-US" sz="2400" b="1" dirty="0" smtClean="0"/>
              <a:t>30X</a:t>
            </a:r>
            <a:r>
              <a:rPr lang="en-US" sz="2400" dirty="0" smtClean="0"/>
              <a:t> coverage.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3813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Examples of distributions of genome sequencing depth</a:t>
            </a:r>
            <a:endParaRPr lang="en-US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75" y="1734419"/>
            <a:ext cx="701040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07475" y="5692087"/>
            <a:ext cx="819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Good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60123" y="5659821"/>
            <a:ext cx="819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Poor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879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291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Outline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8745" y="2388477"/>
            <a:ext cx="6342993" cy="1868214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NGS technologies and their applications</a:t>
            </a:r>
          </a:p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Sequencing depth and coverage</a:t>
            </a:r>
          </a:p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Common NGS file formats</a:t>
            </a:r>
          </a:p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Common tools for NGS data analysis</a:t>
            </a: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55164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/>
              <a:t>Decision </a:t>
            </a:r>
            <a:r>
              <a:rPr lang="en-US" sz="3600" b="1" dirty="0" smtClean="0"/>
              <a:t>making related to sequencing depends </a:t>
            </a:r>
            <a:r>
              <a:rPr lang="en-US" sz="3600" b="1" dirty="0" smtClean="0"/>
              <a:t>on problems of interest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26320"/>
            <a:ext cx="8229600" cy="4525963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Coverage</a:t>
            </a:r>
            <a:r>
              <a:rPr lang="en-US" sz="2400" dirty="0" smtClean="0"/>
              <a:t> matters for SNP calls and assembly</a:t>
            </a:r>
            <a:r>
              <a:rPr lang="en-US" sz="2400" dirty="0" smtClean="0"/>
              <a:t>;</a:t>
            </a:r>
            <a:endParaRPr lang="en-US" sz="2400" dirty="0" smtClean="0"/>
          </a:p>
          <a:p>
            <a:r>
              <a:rPr lang="en-US" sz="2400" b="1" dirty="0" smtClean="0"/>
              <a:t>Number of reads </a:t>
            </a:r>
            <a:r>
              <a:rPr lang="en-US" sz="2400" dirty="0" smtClean="0"/>
              <a:t>matters for counting</a:t>
            </a:r>
            <a:r>
              <a:rPr lang="en-US" sz="2400" dirty="0" smtClean="0"/>
              <a:t>;</a:t>
            </a:r>
            <a:endParaRPr lang="en-US" sz="2400" dirty="0"/>
          </a:p>
          <a:p>
            <a:r>
              <a:rPr lang="en-US" sz="2400" b="1" dirty="0" smtClean="0"/>
              <a:t>Length of reads</a:t>
            </a:r>
            <a:r>
              <a:rPr lang="en-US" sz="2400" dirty="0" smtClean="0"/>
              <a:t> matters for </a:t>
            </a:r>
            <a:r>
              <a:rPr lang="en-US" sz="2400" dirty="0" err="1" smtClean="0"/>
              <a:t>reconstructability</a:t>
            </a:r>
            <a:r>
              <a:rPr lang="en-US" sz="2400" dirty="0" smtClean="0"/>
              <a:t> (assembly &amp; </a:t>
            </a:r>
            <a:r>
              <a:rPr lang="en-US" sz="2400" dirty="0" err="1" smtClean="0"/>
              <a:t>haplotyping</a:t>
            </a:r>
            <a:r>
              <a:rPr lang="en-US" sz="2400" dirty="0" smtClean="0"/>
              <a:t>);</a:t>
            </a:r>
            <a:endParaRPr lang="en-US" sz="2400" dirty="0"/>
          </a:p>
          <a:p>
            <a:r>
              <a:rPr lang="en-US" sz="2400" b="1" dirty="0" smtClean="0"/>
              <a:t>Platform selection</a:t>
            </a:r>
            <a:r>
              <a:rPr lang="en-US" sz="2400" dirty="0" smtClean="0"/>
              <a:t>:</a:t>
            </a:r>
          </a:p>
          <a:p>
            <a:pPr lvl="1"/>
            <a:r>
              <a:rPr lang="en-US" sz="2000" dirty="0" err="1" smtClean="0"/>
              <a:t>Illumina</a:t>
            </a:r>
            <a:r>
              <a:rPr lang="en-US" sz="2000" dirty="0" smtClean="0"/>
              <a:t> is still </a:t>
            </a:r>
            <a:r>
              <a:rPr lang="en-US" sz="2000" dirty="0" smtClean="0"/>
              <a:t>the “best</a:t>
            </a:r>
            <a:r>
              <a:rPr lang="en-US" sz="2000" dirty="0" smtClean="0"/>
              <a:t>” for high </a:t>
            </a:r>
            <a:r>
              <a:rPr lang="en-US" sz="2000" dirty="0" smtClean="0"/>
              <a:t>coverage;</a:t>
            </a:r>
            <a:endParaRPr lang="en-US" sz="2000" dirty="0" smtClean="0"/>
          </a:p>
          <a:p>
            <a:pPr lvl="2"/>
            <a:r>
              <a:rPr lang="en-US" sz="2000" dirty="0" smtClean="0"/>
              <a:t>Short </a:t>
            </a:r>
            <a:r>
              <a:rPr lang="en-US" sz="2000" dirty="0" smtClean="0"/>
              <a:t>reads for </a:t>
            </a:r>
            <a:r>
              <a:rPr lang="en-US" sz="2000" dirty="0" smtClean="0">
                <a:solidFill>
                  <a:srgbClr val="00B0F0"/>
                </a:solidFill>
              </a:rPr>
              <a:t>gene </a:t>
            </a:r>
            <a:r>
              <a:rPr lang="en-US" sz="2000" dirty="0" smtClean="0">
                <a:solidFill>
                  <a:srgbClr val="00B0F0"/>
                </a:solidFill>
              </a:rPr>
              <a:t>expression </a:t>
            </a:r>
            <a:r>
              <a:rPr lang="en-US" sz="2000" dirty="0" smtClean="0">
                <a:solidFill>
                  <a:srgbClr val="00B0F0"/>
                </a:solidFill>
              </a:rPr>
              <a:t>profiling</a:t>
            </a:r>
            <a:r>
              <a:rPr lang="en-US" sz="2000" dirty="0" smtClean="0"/>
              <a:t> and </a:t>
            </a:r>
            <a:r>
              <a:rPr lang="en-US" sz="2000" dirty="0" smtClean="0">
                <a:solidFill>
                  <a:srgbClr val="00B0F0"/>
                </a:solidFill>
              </a:rPr>
              <a:t>genotyping</a:t>
            </a:r>
            <a:endParaRPr lang="en-US" sz="2000" dirty="0" smtClean="0">
              <a:solidFill>
                <a:srgbClr val="00B0F0"/>
              </a:solidFill>
            </a:endParaRPr>
          </a:p>
          <a:p>
            <a:pPr lvl="2"/>
            <a:r>
              <a:rPr lang="en-US" sz="2000" dirty="0" smtClean="0"/>
              <a:t>Synthetic long </a:t>
            </a:r>
            <a:r>
              <a:rPr lang="en-US" sz="2000" dirty="0" smtClean="0"/>
              <a:t>reads for </a:t>
            </a:r>
            <a:r>
              <a:rPr lang="en-US" sz="2000" dirty="0" err="1" smtClean="0">
                <a:solidFill>
                  <a:srgbClr val="00B0F0"/>
                </a:solidFill>
              </a:rPr>
              <a:t>haplotyping</a:t>
            </a:r>
            <a:endParaRPr lang="en-US" sz="2000" dirty="0" smtClean="0">
              <a:solidFill>
                <a:srgbClr val="00B0F0"/>
              </a:solidFill>
            </a:endParaRPr>
          </a:p>
          <a:p>
            <a:pPr lvl="1"/>
            <a:r>
              <a:rPr lang="en-US" sz="2000" dirty="0" err="1" smtClean="0"/>
              <a:t>PacBio</a:t>
            </a:r>
            <a:r>
              <a:rPr lang="en-US" sz="2000" dirty="0" smtClean="0"/>
              <a:t> and </a:t>
            </a:r>
            <a:r>
              <a:rPr lang="en-US" sz="2000" dirty="0" err="1" smtClean="0"/>
              <a:t>NanoPore</a:t>
            </a:r>
            <a:r>
              <a:rPr lang="en-US" sz="2000" dirty="0" smtClean="0"/>
              <a:t> </a:t>
            </a:r>
            <a:r>
              <a:rPr lang="en-US" sz="2000" dirty="0" smtClean="0"/>
              <a:t>long reads for best </a:t>
            </a:r>
            <a:r>
              <a:rPr lang="en-US" sz="2000" dirty="0" smtClean="0"/>
              <a:t>contiguity;</a:t>
            </a:r>
            <a:endParaRPr lang="en-US" sz="2000" dirty="0"/>
          </a:p>
          <a:p>
            <a:pPr lvl="2"/>
            <a:r>
              <a:rPr lang="en-US" sz="2000" dirty="0" smtClean="0"/>
              <a:t> genome assembly</a:t>
            </a:r>
            <a:endParaRPr lang="en-US" sz="2000" dirty="0"/>
          </a:p>
          <a:p>
            <a:pPr lvl="2"/>
            <a:r>
              <a:rPr lang="en-US" sz="2000" dirty="0" smtClean="0"/>
              <a:t>Isoform </a:t>
            </a:r>
            <a:r>
              <a:rPr lang="en-US" sz="2000" dirty="0" smtClean="0"/>
              <a:t>sequencing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62393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291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Outline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8745" y="2388477"/>
            <a:ext cx="6342993" cy="1868214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NGS technologies and their applications</a:t>
            </a:r>
          </a:p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Sequencing depth and coverage</a:t>
            </a:r>
          </a:p>
          <a:p>
            <a:r>
              <a:rPr lang="en-US" sz="2400" b="1" dirty="0" smtClean="0"/>
              <a:t>Common NGS file formats</a:t>
            </a:r>
          </a:p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Common tools for NGS data analysis</a:t>
            </a: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5700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714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Your basic </a:t>
            </a:r>
            <a:r>
              <a:rPr lang="en-US" sz="3600" b="1" dirty="0" smtClean="0"/>
              <a:t>sequencing </a:t>
            </a:r>
            <a:r>
              <a:rPr lang="en-US" sz="3600" b="1" dirty="0" smtClean="0"/>
              <a:t>data: FASTQ</a:t>
            </a:r>
            <a:endParaRPr lang="en-US" sz="3600" b="1" dirty="0"/>
          </a:p>
        </p:txBody>
      </p:sp>
      <p:pic>
        <p:nvPicPr>
          <p:cNvPr id="6146" name="Picture 2" descr="Image result for Fast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37" y="901267"/>
            <a:ext cx="7473867" cy="194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87777" y="5853432"/>
            <a:ext cx="67489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2400" b="1" dirty="0" smtClean="0"/>
              <a:t>A detailed explanation of FASTQ file format: </a:t>
            </a:r>
            <a:r>
              <a:rPr lang="en-US" sz="2400" b="1" dirty="0" smtClean="0">
                <a:hlinkClick r:id="rId3"/>
              </a:rPr>
              <a:t>https</a:t>
            </a:r>
            <a:r>
              <a:rPr lang="en-US" sz="2400" b="1" dirty="0">
                <a:hlinkClick r:id="rId3"/>
              </a:rPr>
              <a:t>://en.wikipedia.org/wiki/FASTQ_format</a:t>
            </a:r>
            <a:endParaRPr lang="en-US" sz="24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4634727"/>
            <a:ext cx="7343775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87777" y="4334960"/>
            <a:ext cx="398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Phred</a:t>
            </a:r>
            <a:r>
              <a:rPr lang="en-US" dirty="0" smtClean="0"/>
              <a:t> score for Base quality </a:t>
            </a:r>
            <a:endParaRPr lang="en-US" dirty="0"/>
          </a:p>
        </p:txBody>
      </p:sp>
      <p:pic>
        <p:nvPicPr>
          <p:cNvPr id="5" name="Picture 2" descr="https://supportassets.illumina.com/content/dam/illumina-support/images/bulletins/11/fastq_files_explained_imag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9" y="3204802"/>
            <a:ext cx="9081111" cy="65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624631"/>
            <a:ext cx="1271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Old </a:t>
            </a:r>
            <a:r>
              <a:rPr lang="en-US" dirty="0" err="1" smtClean="0">
                <a:solidFill>
                  <a:srgbClr val="00B0F0"/>
                </a:solidFill>
              </a:rPr>
              <a:t>fastq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" y="2835470"/>
            <a:ext cx="1870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Recent </a:t>
            </a:r>
            <a:r>
              <a:rPr lang="en-US" dirty="0" err="1" smtClean="0">
                <a:solidFill>
                  <a:srgbClr val="00B0F0"/>
                </a:solidFill>
              </a:rPr>
              <a:t>fastq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1869" y="2898530"/>
            <a:ext cx="9081111" cy="12425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0" y="624631"/>
            <a:ext cx="9122980" cy="2242369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2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7906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FASTA format</a:t>
            </a:r>
            <a:endParaRPr lang="en-US" sz="3600" b="1" dirty="0"/>
          </a:p>
        </p:txBody>
      </p:sp>
      <p:pic>
        <p:nvPicPr>
          <p:cNvPr id="7170" name="Picture 2" descr="Image result for fasta file form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5947"/>
            <a:ext cx="8967920" cy="262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25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724" y="482133"/>
            <a:ext cx="6798734" cy="1303867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Sequence Alignment/Map (SAM) and BAM File </a:t>
            </a:r>
            <a:r>
              <a:rPr lang="en-US" sz="3600" b="1" dirty="0" smtClean="0"/>
              <a:t>Formats</a:t>
            </a:r>
            <a:endParaRPr lang="en-US" sz="3600" b="1" dirty="0"/>
          </a:p>
        </p:txBody>
      </p:sp>
      <p:pic>
        <p:nvPicPr>
          <p:cNvPr id="8196" name="Picture 4" descr="Image result for sam file form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82" y="1786884"/>
            <a:ext cx="7877175" cy="2609851"/>
          </a:xfrm>
          <a:prstGeom prst="rect">
            <a:avLst/>
          </a:prstGeom>
          <a:noFill/>
          <a:ln w="28575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80" y="4465816"/>
            <a:ext cx="7115175" cy="199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4182" y="6488668"/>
            <a:ext cx="8335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More details: </a:t>
            </a:r>
            <a:r>
              <a:rPr lang="en-US" dirty="0">
                <a:hlinkClick r:id="rId4"/>
              </a:rPr>
              <a:t>http://www.metagenomics.wiki/tools/samtools/bam-sam-file-format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66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CRAM file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Reference-based compression technique </a:t>
            </a:r>
            <a:r>
              <a:rPr lang="en-US" sz="2400" dirty="0" smtClean="0"/>
              <a:t>for storage </a:t>
            </a:r>
            <a:r>
              <a:rPr lang="en-US" sz="2400" dirty="0" smtClean="0"/>
              <a:t>of </a:t>
            </a:r>
            <a:r>
              <a:rPr lang="en-US" sz="2400" dirty="0" smtClean="0">
                <a:solidFill>
                  <a:srgbClr val="00B0F0"/>
                </a:solidFill>
              </a:rPr>
              <a:t>big </a:t>
            </a:r>
            <a:r>
              <a:rPr lang="en-US" sz="2400" dirty="0" smtClean="0">
                <a:solidFill>
                  <a:srgbClr val="00B0F0"/>
                </a:solidFill>
              </a:rPr>
              <a:t>alignment files</a:t>
            </a:r>
          </a:p>
          <a:p>
            <a:pPr lvl="1"/>
            <a:r>
              <a:rPr lang="en-US" sz="2400" dirty="0"/>
              <a:t>1. Reads are first aligned to the reference </a:t>
            </a:r>
            <a:endParaRPr lang="en-US" sz="2400" dirty="0" smtClean="0"/>
          </a:p>
          <a:p>
            <a:pPr lvl="1"/>
            <a:r>
              <a:rPr lang="en-US" sz="2400" dirty="0" smtClean="0"/>
              <a:t>2</a:t>
            </a:r>
            <a:r>
              <a:rPr lang="en-US" sz="2400" dirty="0"/>
              <a:t>. Unaligned reads are pooled to create a specific “compression framework” for this data set </a:t>
            </a:r>
            <a:endParaRPr lang="en-US" sz="2400" dirty="0" smtClean="0"/>
          </a:p>
          <a:p>
            <a:pPr lvl="1"/>
            <a:r>
              <a:rPr lang="en-US" sz="2400" dirty="0" smtClean="0"/>
              <a:t>3</a:t>
            </a:r>
            <a:r>
              <a:rPr lang="en-US" sz="2400" dirty="0"/>
              <a:t>. The base pair information is stored using specific offsets of reads on the reference, with additional </a:t>
            </a:r>
            <a:r>
              <a:rPr lang="en-US" sz="2400" dirty="0" smtClean="0"/>
              <a:t>information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1140372" y="6206442"/>
            <a:ext cx="59225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Fritz et al, 2011. Genome Res. </a:t>
            </a:r>
            <a:r>
              <a:rPr lang="en-US" dirty="0" smtClean="0"/>
              <a:t>21:734-740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957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File formats of Bed, GTF, GFF, </a:t>
            </a:r>
            <a:r>
              <a:rPr lang="en-US" sz="3600" b="1" dirty="0" err="1" smtClean="0"/>
              <a:t>bigWig</a:t>
            </a:r>
            <a:r>
              <a:rPr lang="en-US" sz="3600" b="1" dirty="0" smtClean="0"/>
              <a:t>, </a:t>
            </a:r>
            <a:r>
              <a:rPr lang="en-US" sz="3600" b="1" dirty="0" smtClean="0"/>
              <a:t>…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83676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Fo</a:t>
            </a:r>
            <a:r>
              <a:rPr lang="en-US" sz="2400" dirty="0" smtClean="0"/>
              <a:t>r d</a:t>
            </a:r>
            <a:r>
              <a:rPr lang="en-US" sz="2400" dirty="0" smtClean="0"/>
              <a:t>etails, please refer to UCSC genome browser documents: </a:t>
            </a:r>
            <a:r>
              <a:rPr lang="en-US" sz="2400" dirty="0">
                <a:hlinkClick r:id="rId2"/>
              </a:rPr>
              <a:t>https://genome.ucsc.edu/FAQ/FAQformat.html#format4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25611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291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Outline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8745" y="2388477"/>
            <a:ext cx="6342993" cy="1868214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NGS technologies and their applications</a:t>
            </a:r>
          </a:p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Sequencing depth and coverage</a:t>
            </a:r>
          </a:p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Common NGS file formats</a:t>
            </a:r>
          </a:p>
          <a:p>
            <a:r>
              <a:rPr lang="en-US" sz="2400" b="1" dirty="0" smtClean="0"/>
              <a:t>Common tools for NGS data analysis</a:t>
            </a: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71928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070" y="178215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Potential error sources in NGS workflow</a:t>
            </a:r>
            <a:endParaRPr lang="en-US" sz="3600" b="1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710" y="1041809"/>
            <a:ext cx="6930887" cy="522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928550" y="6435355"/>
            <a:ext cx="81928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Ma X et al.</a:t>
            </a:r>
            <a:r>
              <a:rPr lang="en-US" dirty="0"/>
              <a:t> </a:t>
            </a:r>
            <a:r>
              <a:rPr lang="en-US" i="1" dirty="0"/>
              <a:t>Genome </a:t>
            </a:r>
            <a:r>
              <a:rPr lang="en-US" i="1" dirty="0" err="1"/>
              <a:t>Biol</a:t>
            </a:r>
            <a:r>
              <a:rPr lang="en-US" dirty="0"/>
              <a:t> </a:t>
            </a:r>
            <a:r>
              <a:rPr lang="en-US" b="1" dirty="0"/>
              <a:t>20, </a:t>
            </a:r>
            <a:r>
              <a:rPr lang="en-US" dirty="0"/>
              <a:t>50 (2019) doi:10.1186/s13059-019-1659-6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294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4541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Quality Control is Critical</a:t>
            </a:r>
            <a:endParaRPr lang="en-US" sz="3600" b="1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933" y="2136195"/>
            <a:ext cx="6153150" cy="20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805" y="4194878"/>
            <a:ext cx="3267075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1936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Why do we sequence?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Resequencing</a:t>
            </a:r>
            <a:endParaRPr lang="en-US" dirty="0" smtClean="0"/>
          </a:p>
          <a:p>
            <a:pPr lvl="1"/>
            <a:r>
              <a:rPr lang="en-US" dirty="0" smtClean="0"/>
              <a:t>Variant discovery</a:t>
            </a:r>
          </a:p>
          <a:p>
            <a:r>
              <a:rPr lang="en-US" b="1" dirty="0" smtClean="0"/>
              <a:t>Counting</a:t>
            </a:r>
          </a:p>
          <a:p>
            <a:pPr lvl="1"/>
            <a:r>
              <a:rPr lang="en-US" dirty="0" smtClean="0"/>
              <a:t>Copy number variation</a:t>
            </a:r>
          </a:p>
          <a:p>
            <a:pPr lvl="1"/>
            <a:r>
              <a:rPr lang="en-US" b="1" dirty="0" smtClean="0"/>
              <a:t>Gene/transcripts expression quantitation</a:t>
            </a:r>
          </a:p>
          <a:p>
            <a:pPr lvl="1"/>
            <a:r>
              <a:rPr lang="en-US" dirty="0" smtClean="0"/>
              <a:t>Species/OTU abundance (</a:t>
            </a:r>
            <a:r>
              <a:rPr lang="en-US" dirty="0" err="1"/>
              <a:t>M</a:t>
            </a:r>
            <a:r>
              <a:rPr lang="en-US" dirty="0" err="1" smtClean="0"/>
              <a:t>etagenomics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smtClean="0"/>
              <a:t>Genome or </a:t>
            </a:r>
            <a:r>
              <a:rPr lang="en-US" dirty="0" err="1" smtClean="0"/>
              <a:t>Transcriptome</a:t>
            </a:r>
            <a:r>
              <a:rPr lang="en-US" dirty="0" smtClean="0"/>
              <a:t> Assembly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78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47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/>
              <a:t>Tools for quality control </a:t>
            </a:r>
            <a:r>
              <a:rPr lang="en-US" sz="3600" b="1" dirty="0" smtClean="0"/>
              <a:t>of </a:t>
            </a:r>
            <a:r>
              <a:rPr lang="en-US" sz="3600" b="1" dirty="0" smtClean="0"/>
              <a:t>raw </a:t>
            </a:r>
            <a:r>
              <a:rPr lang="en-US" sz="3600" b="1" dirty="0" smtClean="0"/>
              <a:t>sequencing data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7441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FASTQC + </a:t>
            </a:r>
            <a:r>
              <a:rPr lang="en-US" sz="2400" dirty="0" err="1" smtClean="0"/>
              <a:t>MultiQC</a:t>
            </a:r>
            <a:r>
              <a:rPr lang="en-US" sz="2400" dirty="0" smtClean="0"/>
              <a:t>:</a:t>
            </a:r>
          </a:p>
          <a:p>
            <a:pPr lvl="1"/>
            <a:r>
              <a:rPr lang="en-US" sz="2000" dirty="0"/>
              <a:t>Simon </a:t>
            </a:r>
            <a:r>
              <a:rPr lang="en-US" sz="2000" dirty="0" smtClean="0"/>
              <a:t>Andrews </a:t>
            </a:r>
            <a:r>
              <a:rPr lang="en-US" sz="2000" dirty="0" smtClean="0">
                <a:hlinkClick r:id="rId2"/>
              </a:rPr>
              <a:t>https</a:t>
            </a:r>
            <a:r>
              <a:rPr lang="en-US" sz="2000" dirty="0">
                <a:hlinkClick r:id="rId2"/>
              </a:rPr>
              <a:t>://www.bioinformatics.babraham.ac.uk/projects/fastqc</a:t>
            </a:r>
            <a:r>
              <a:rPr lang="en-US" sz="2000" dirty="0" smtClean="0">
                <a:hlinkClick r:id="rId2"/>
              </a:rPr>
              <a:t>/</a:t>
            </a:r>
            <a:endParaRPr lang="en-US" sz="2000" dirty="0" smtClean="0"/>
          </a:p>
          <a:p>
            <a:pPr lvl="1"/>
            <a:r>
              <a:rPr lang="en-US" sz="2000" dirty="0" err="1" smtClean="0"/>
              <a:t>Ewels</a:t>
            </a:r>
            <a:r>
              <a:rPr lang="en-US" sz="2000" dirty="0" smtClean="0"/>
              <a:t> et al. 2016, </a:t>
            </a:r>
            <a:r>
              <a:rPr lang="en-US" sz="2000" dirty="0">
                <a:hlinkClick r:id="rId3"/>
              </a:rPr>
              <a:t>https://multiqc.info</a:t>
            </a:r>
            <a:r>
              <a:rPr lang="en-US" sz="2000" dirty="0" smtClean="0">
                <a:hlinkClick r:id="rId3"/>
              </a:rPr>
              <a:t>/</a:t>
            </a:r>
            <a:endParaRPr lang="en-US" sz="2000" dirty="0" smtClean="0"/>
          </a:p>
          <a:p>
            <a:r>
              <a:rPr lang="en-US" sz="2400" dirty="0" smtClean="0"/>
              <a:t>FASTP: </a:t>
            </a:r>
            <a:r>
              <a:rPr lang="en-US" sz="2400" dirty="0"/>
              <a:t>an ultra-fast all-in-one FASTQ </a:t>
            </a:r>
            <a:r>
              <a:rPr lang="en-US" sz="2400" dirty="0" smtClean="0"/>
              <a:t>preprocessor (Chen et al. 2018)</a:t>
            </a:r>
          </a:p>
          <a:p>
            <a:r>
              <a:rPr lang="en-US" sz="2400" b="1" dirty="0" err="1" smtClean="0"/>
              <a:t>FastqPuri</a:t>
            </a:r>
            <a:r>
              <a:rPr lang="en-US" sz="2400" b="1" dirty="0"/>
              <a:t>: </a:t>
            </a:r>
            <a:r>
              <a:rPr lang="en-US" sz="2400" dirty="0"/>
              <a:t>high-performance preprocessing of RNA-</a:t>
            </a:r>
            <a:r>
              <a:rPr lang="en-US" sz="2400" dirty="0" err="1"/>
              <a:t>seq</a:t>
            </a:r>
            <a:r>
              <a:rPr lang="en-US" sz="2400" dirty="0"/>
              <a:t> </a:t>
            </a:r>
            <a:r>
              <a:rPr lang="en-US" sz="2400" dirty="0" smtClean="0"/>
              <a:t>data (</a:t>
            </a:r>
            <a:r>
              <a:rPr lang="en-US" sz="2400" dirty="0" smtClean="0">
                <a:hlinkClick r:id="rId4"/>
              </a:rPr>
              <a:t>Pérez-Rubio</a:t>
            </a:r>
            <a:r>
              <a:rPr lang="en-US" sz="2400" dirty="0"/>
              <a:t> </a:t>
            </a:r>
            <a:r>
              <a:rPr lang="en-US" sz="2400" dirty="0" smtClean="0"/>
              <a:t>et al. 2019)</a:t>
            </a:r>
          </a:p>
          <a:p>
            <a:r>
              <a:rPr lang="en-US" sz="2400" dirty="0" smtClean="0"/>
              <a:t>Many </a:t>
            </a:r>
            <a:r>
              <a:rPr lang="en-US" sz="2400" dirty="0" smtClean="0"/>
              <a:t>others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65425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18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QC workflow of </a:t>
            </a:r>
            <a:r>
              <a:rPr lang="en-US" sz="3600" b="1" dirty="0" smtClean="0"/>
              <a:t>sequencing data</a:t>
            </a:r>
            <a:endParaRPr lang="en-US" sz="3600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8847" y="2106221"/>
            <a:ext cx="4832988" cy="3444997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C</a:t>
            </a:r>
            <a:r>
              <a:rPr lang="en-US" b="1" dirty="0" smtClean="0"/>
              <a:t>ritical</a:t>
            </a:r>
            <a:r>
              <a:rPr lang="en-US" dirty="0" smtClean="0"/>
              <a:t> to perform QC before real analysis!!!</a:t>
            </a:r>
          </a:p>
          <a:p>
            <a:r>
              <a:rPr lang="en-US" dirty="0" smtClean="0"/>
              <a:t>Preprocessing: Optional</a:t>
            </a:r>
          </a:p>
          <a:p>
            <a:pPr lvl="1"/>
            <a:r>
              <a:rPr lang="en-US" dirty="0" smtClean="0"/>
              <a:t>Remove adapter sequences</a:t>
            </a:r>
          </a:p>
          <a:p>
            <a:pPr lvl="1"/>
            <a:r>
              <a:rPr lang="en-US" dirty="0" smtClean="0"/>
              <a:t>Remove low-quality bases</a:t>
            </a:r>
          </a:p>
          <a:p>
            <a:pPr lvl="1"/>
            <a:r>
              <a:rPr lang="en-US" dirty="0" smtClean="0"/>
              <a:t>Remove  too short reads (&lt; 25 </a:t>
            </a:r>
            <a:r>
              <a:rPr lang="en-US" dirty="0" err="1" smtClean="0"/>
              <a:t>bp</a:t>
            </a:r>
            <a:r>
              <a:rPr lang="en-US" dirty="0" smtClean="0"/>
              <a:t>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042991" y="2225095"/>
            <a:ext cx="1932609" cy="56984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Raw sequencing data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042989" y="3020226"/>
            <a:ext cx="1932609" cy="56984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QC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042990" y="4698295"/>
            <a:ext cx="1932609" cy="56984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QA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042988" y="3848487"/>
            <a:ext cx="1932609" cy="56984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Data clean (Preprocessing)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042987" y="5551218"/>
            <a:ext cx="1932609" cy="56984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Downstream analysis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6803332" y="2781049"/>
            <a:ext cx="411926" cy="345830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6782903" y="3590069"/>
            <a:ext cx="411926" cy="345830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6755844" y="4431582"/>
            <a:ext cx="411926" cy="345830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6714432" y="5268138"/>
            <a:ext cx="411926" cy="345830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18" name="Elbow Connector 17"/>
          <p:cNvCxnSpPr/>
          <p:nvPr/>
        </p:nvCxnSpPr>
        <p:spPr>
          <a:xfrm>
            <a:off x="6042987" y="3432316"/>
            <a:ext cx="914400" cy="914400"/>
          </a:xfrm>
          <a:prstGeom prst="bentConnector3">
            <a:avLst/>
          </a:prstGeom>
          <a:ln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rved Right Arrow 18"/>
          <p:cNvSpPr/>
          <p:nvPr/>
        </p:nvSpPr>
        <p:spPr>
          <a:xfrm>
            <a:off x="5287609" y="3244239"/>
            <a:ext cx="755378" cy="2772251"/>
          </a:xfrm>
          <a:prstGeom prst="curved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20" name="Curved Right Arrow 19"/>
          <p:cNvSpPr/>
          <p:nvPr/>
        </p:nvSpPr>
        <p:spPr>
          <a:xfrm flipH="1" flipV="1">
            <a:off x="7975596" y="3996937"/>
            <a:ext cx="563213" cy="842786"/>
          </a:xfrm>
          <a:prstGeom prst="curved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5708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679" y="1639285"/>
            <a:ext cx="2676525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Interpretation of FASTQC reports</a:t>
            </a:r>
            <a:endParaRPr lang="en-US" sz="36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6069679" y="2450071"/>
            <a:ext cx="3090054" cy="399393"/>
          </a:xfrm>
          <a:prstGeom prst="roundRect">
            <a:avLst/>
          </a:prstGeom>
          <a:noFill/>
          <a:ln w="44450">
            <a:solidFill>
              <a:srgbClr val="F390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069679" y="2030818"/>
            <a:ext cx="3090054" cy="399393"/>
          </a:xfrm>
          <a:prstGeom prst="roundRect">
            <a:avLst/>
          </a:prstGeom>
          <a:noFill/>
          <a:ln w="44450">
            <a:solidFill>
              <a:srgbClr val="F390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069678" y="5692512"/>
            <a:ext cx="3090054" cy="399393"/>
          </a:xfrm>
          <a:prstGeom prst="roundRect">
            <a:avLst/>
          </a:prstGeom>
          <a:noFill/>
          <a:ln w="44450">
            <a:solidFill>
              <a:srgbClr val="F390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57200" y="1745569"/>
            <a:ext cx="259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1. Run FASTQC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20414" y="2568308"/>
            <a:ext cx="5265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</a:t>
            </a:r>
            <a:r>
              <a:rPr lang="en-US" b="1" dirty="0" smtClean="0"/>
              <a:t>Open HTML QC report  or synthesize a </a:t>
            </a:r>
            <a:r>
              <a:rPr lang="en-US" b="1" dirty="0" err="1" smtClean="0"/>
              <a:t>MultiQC</a:t>
            </a:r>
            <a:r>
              <a:rPr lang="en-US" b="1" dirty="0" smtClean="0"/>
              <a:t> report for multiple </a:t>
            </a:r>
            <a:r>
              <a:rPr lang="en-US" b="1" dirty="0" err="1" smtClean="0"/>
              <a:t>fastq</a:t>
            </a:r>
            <a:r>
              <a:rPr lang="en-US" b="1" dirty="0" smtClean="0"/>
              <a:t>  files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3765330"/>
            <a:ext cx="5255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For detailed explanation to each metric, see </a:t>
            </a:r>
            <a:r>
              <a:rPr lang="en-US" dirty="0">
                <a:hlinkClick r:id="rId3"/>
              </a:rPr>
              <a:t>https://www.bioinformatics.babraham.ac.uk/projects/fastqc/Help/3%20Analysis%20Modules/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475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1509713"/>
            <a:ext cx="7800975" cy="383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31806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Per base sequence quality</a:t>
            </a:r>
            <a:endParaRPr lang="en-US" sz="3600" b="1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17580"/>
            <a:ext cx="7144476" cy="5340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7063409" y="2213113"/>
            <a:ext cx="1948069" cy="13649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Very good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59066" y="3244334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quality</a:t>
            </a:r>
          </a:p>
        </p:txBody>
      </p:sp>
      <p:sp>
        <p:nvSpPr>
          <p:cNvPr id="6" name="Rectangle 5"/>
          <p:cNvSpPr/>
          <p:nvPr/>
        </p:nvSpPr>
        <p:spPr>
          <a:xfrm>
            <a:off x="7065961" y="1813099"/>
            <a:ext cx="19750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Quality Range</a:t>
            </a:r>
            <a:endParaRPr lang="en-US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7063411" y="3593788"/>
            <a:ext cx="1948069" cy="83243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Fairly good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063408" y="4432853"/>
            <a:ext cx="1948069" cy="20077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Poor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732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Base-wise and overall sequence quality</a:t>
            </a:r>
            <a:endParaRPr lang="en-US" sz="36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814" y="1417638"/>
            <a:ext cx="6229350" cy="477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16858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8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Per tile </a:t>
            </a:r>
            <a:r>
              <a:rPr lang="en-US" sz="3600" b="1" dirty="0" smtClean="0"/>
              <a:t>quality</a:t>
            </a:r>
            <a:endParaRPr lang="en-US" sz="36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34" y="1111597"/>
            <a:ext cx="8550993" cy="5444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394128" y="6458630"/>
            <a:ext cx="7824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https://chagall.med.cornell.edu/RNASEQcourse/Slides_Nov2019_Day2.pdf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733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519" y="-26849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/>
              <a:t>Per base sequence </a:t>
            </a:r>
            <a:r>
              <a:rPr lang="en-US" sz="3600" b="1" dirty="0" smtClean="0"/>
              <a:t>content</a:t>
            </a:r>
            <a:endParaRPr lang="en-US" sz="3600" b="1" dirty="0"/>
          </a:p>
        </p:txBody>
      </p:sp>
      <p:sp>
        <p:nvSpPr>
          <p:cNvPr id="4" name="AutoShape 2" descr="Per base sequence conten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933913"/>
            <a:ext cx="4644887" cy="337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862" y="2101985"/>
            <a:ext cx="3870257" cy="2856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5234609" y="1933913"/>
            <a:ext cx="848139" cy="33781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52862" y="1577833"/>
            <a:ext cx="3874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Abnormal base composition (Adapter?)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527" y="5441467"/>
            <a:ext cx="4352925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380861" y="1116151"/>
            <a:ext cx="80740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b="1" dirty="0" smtClean="0"/>
              <a:t>Sequencing </a:t>
            </a:r>
            <a:r>
              <a:rPr lang="en-US" sz="2400" b="1" dirty="0"/>
              <a:t>targets and library protocol-dependent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77052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Per base sequence content</a:t>
            </a:r>
            <a:endParaRPr lang="en-US" sz="3600" b="1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92" y="1601849"/>
            <a:ext cx="3430165" cy="2718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501" y="1952750"/>
            <a:ext cx="3252787" cy="2407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356" y="1573904"/>
            <a:ext cx="2505075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274" y="5041209"/>
            <a:ext cx="584835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69022" y="4757530"/>
            <a:ext cx="5863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Simon Andrews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7621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Per sequence GC </a:t>
            </a:r>
            <a:r>
              <a:rPr lang="en-US" b="1" dirty="0" smtClean="0"/>
              <a:t>content</a:t>
            </a:r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47" y="1650725"/>
            <a:ext cx="7449360" cy="5001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791673" y="1261923"/>
            <a:ext cx="80740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b="1" dirty="0" smtClean="0"/>
              <a:t>Sequencing </a:t>
            </a:r>
            <a:r>
              <a:rPr lang="en-US" sz="2400" b="1" dirty="0"/>
              <a:t>targets and library protocol-dependent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4747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938" y="1909103"/>
            <a:ext cx="7591425" cy="322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History of </a:t>
            </a:r>
            <a:r>
              <a:rPr lang="en-US" sz="3600" b="1" dirty="0" smtClean="0"/>
              <a:t>Sequencing</a:t>
            </a:r>
            <a:endParaRPr lang="en-US" sz="3600" b="1" dirty="0"/>
          </a:p>
        </p:txBody>
      </p:sp>
      <p:sp>
        <p:nvSpPr>
          <p:cNvPr id="7" name="Rectangle 6"/>
          <p:cNvSpPr/>
          <p:nvPr/>
        </p:nvSpPr>
        <p:spPr>
          <a:xfrm>
            <a:off x="3911563" y="5515491"/>
            <a:ext cx="4505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(Modified from Bruce </a:t>
            </a:r>
            <a:r>
              <a:rPr lang="en-US" dirty="0"/>
              <a:t>Alexander </a:t>
            </a:r>
            <a:r>
              <a:rPr lang="en-US" dirty="0" smtClean="0"/>
              <a:t>Merrick, 2019)</a:t>
            </a:r>
            <a:endParaRPr lang="en-US" dirty="0"/>
          </a:p>
        </p:txBody>
      </p:sp>
      <p:sp>
        <p:nvSpPr>
          <p:cNvPr id="5" name="Bent Arrow 4"/>
          <p:cNvSpPr/>
          <p:nvPr/>
        </p:nvSpPr>
        <p:spPr>
          <a:xfrm>
            <a:off x="4531785" y="3007620"/>
            <a:ext cx="813816" cy="868680"/>
          </a:xfrm>
          <a:prstGeom prst="bentArrow">
            <a:avLst/>
          </a:prstGeom>
          <a:solidFill>
            <a:srgbClr val="B7C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020" y="3876300"/>
            <a:ext cx="1072056" cy="149162"/>
          </a:xfrm>
          <a:prstGeom prst="rect">
            <a:avLst/>
          </a:prstGeom>
          <a:solidFill>
            <a:srgbClr val="FFC000">
              <a:alpha val="34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-63060" y="4449348"/>
            <a:ext cx="1513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Sanger Sequencing</a:t>
            </a:r>
            <a:endParaRPr lang="en-US" sz="1600" b="1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1020" y="4025462"/>
            <a:ext cx="0" cy="2743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2663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102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Per base N content</a:t>
            </a:r>
            <a:endParaRPr lang="en-US" sz="3600" b="1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5248"/>
            <a:ext cx="8374688" cy="5275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6237484" y="6465480"/>
            <a:ext cx="27177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https://slideplayer.com/slide/13772534/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997788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98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Sequence length distribution</a:t>
            </a:r>
            <a:endParaRPr lang="en-US" sz="3600" b="1" dirty="0"/>
          </a:p>
        </p:txBody>
      </p:sp>
      <p:sp>
        <p:nvSpPr>
          <p:cNvPr id="3" name="AutoShape 4" descr="Image result for FASTQC variable length read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5607" name="Picture 7" descr="Image result for FASTQC variable length rea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681656"/>
            <a:ext cx="7591256" cy="312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728952" y="541811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https://docs.patricbrc.org/tutorial/fastq-utilities/fastq-utilities.html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5407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545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Duplicate sequence</a:t>
            </a:r>
            <a:endParaRPr lang="en-US" sz="3600" b="1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20" y="809789"/>
            <a:ext cx="7443551" cy="5059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237" y="6016680"/>
            <a:ext cx="64008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90225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Duplicate sequence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2" y="2131118"/>
            <a:ext cx="3114373" cy="2335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435" y="5135946"/>
            <a:ext cx="5876925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972" y="2338724"/>
            <a:ext cx="2911622" cy="2128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77096" y="1761786"/>
            <a:ext cx="212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High complexity</a:t>
            </a:r>
            <a:endParaRPr lang="en-US" sz="1400" b="1" dirty="0"/>
          </a:p>
        </p:txBody>
      </p:sp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972" y="1844210"/>
            <a:ext cx="2890345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632" y="2338724"/>
            <a:ext cx="2929368" cy="2128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557634" y="1828742"/>
            <a:ext cx="212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High PCR duplication rate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6505903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55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Overrepresented sequences</a:t>
            </a:r>
            <a:endParaRPr lang="en-US" sz="3600" b="1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68" y="1284234"/>
            <a:ext cx="6905625" cy="459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56138" y="6148552"/>
            <a:ext cx="63902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Nextseq</a:t>
            </a:r>
            <a:r>
              <a:rPr lang="en-US" b="1" dirty="0" smtClean="0"/>
              <a:t> produce lots of </a:t>
            </a:r>
            <a:r>
              <a:rPr lang="en-US" b="1" dirty="0" err="1" smtClean="0"/>
              <a:t>polyG</a:t>
            </a:r>
            <a:r>
              <a:rPr lang="en-US" b="1" dirty="0" smtClean="0"/>
              <a:t> reads: (</a:t>
            </a:r>
            <a:r>
              <a:rPr lang="en-US" sz="1200" b="1" dirty="0" smtClean="0"/>
              <a:t>see </a:t>
            </a:r>
            <a:r>
              <a:rPr lang="en-US" sz="1200" dirty="0">
                <a:hlinkClick r:id="rId3"/>
              </a:rPr>
              <a:t>https://</a:t>
            </a:r>
            <a:r>
              <a:rPr lang="en-US" sz="1200" dirty="0" smtClean="0">
                <a:hlinkClick r:id="rId3"/>
              </a:rPr>
              <a:t>www.dna-ghost.com/single-post/2018/01/23/Be-careful-the-poly-G-sequence-from-NextSeq-run</a:t>
            </a:r>
            <a:r>
              <a:rPr lang="en-US" sz="1200" dirty="0" smtClean="0"/>
              <a:t>)</a:t>
            </a:r>
            <a:r>
              <a:rPr lang="en-US" sz="1200" b="1" dirty="0" smtClean="0"/>
              <a:t> 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2461511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K-</a:t>
            </a:r>
            <a:r>
              <a:rPr lang="en-US" sz="3600" b="1" dirty="0" err="1" smtClean="0"/>
              <a:t>mer</a:t>
            </a:r>
            <a:r>
              <a:rPr lang="en-US" sz="3600" b="1" dirty="0" smtClean="0"/>
              <a:t> contents</a:t>
            </a:r>
            <a:endParaRPr lang="en-US" sz="3600" b="1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04" y="1574909"/>
            <a:ext cx="6315075" cy="459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99326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4432"/>
            <a:ext cx="8229600" cy="1143000"/>
          </a:xfrm>
        </p:spPr>
        <p:txBody>
          <a:bodyPr/>
          <a:lstStyle/>
          <a:p>
            <a:r>
              <a:rPr lang="en-US" dirty="0" smtClean="0"/>
              <a:t>K-</a:t>
            </a:r>
            <a:r>
              <a:rPr lang="en-US" dirty="0" err="1" smtClean="0"/>
              <a:t>mer</a:t>
            </a:r>
            <a:r>
              <a:rPr lang="en-US" dirty="0" smtClean="0"/>
              <a:t> contents</a:t>
            </a:r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27" y="1207432"/>
            <a:ext cx="8572722" cy="4131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36" y="5255173"/>
            <a:ext cx="659130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554420" y="5757504"/>
            <a:ext cx="81323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Further Reading: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/>
              <a:t>Biases </a:t>
            </a:r>
            <a:r>
              <a:rPr lang="en-US" b="1" dirty="0"/>
              <a:t>in </a:t>
            </a:r>
            <a:r>
              <a:rPr lang="en-US" b="1" dirty="0" err="1"/>
              <a:t>Illumina</a:t>
            </a:r>
            <a:r>
              <a:rPr lang="en-US" b="1" dirty="0"/>
              <a:t> </a:t>
            </a:r>
            <a:r>
              <a:rPr lang="en-US" b="1" dirty="0" err="1"/>
              <a:t>transcriptome</a:t>
            </a:r>
            <a:r>
              <a:rPr lang="en-US" b="1" dirty="0"/>
              <a:t> sequencing caused by random </a:t>
            </a:r>
            <a:r>
              <a:rPr lang="en-US" b="1" dirty="0" err="1"/>
              <a:t>hexamer</a:t>
            </a:r>
            <a:r>
              <a:rPr lang="en-US" b="1" dirty="0"/>
              <a:t> </a:t>
            </a:r>
            <a:r>
              <a:rPr lang="en-US" b="1" dirty="0" smtClean="0"/>
              <a:t>priming: Hansen et al. 2010. </a:t>
            </a: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://academic.oup.com/nar/article/38/12/e131/2409775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1190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19288" y="797131"/>
            <a:ext cx="8620125" cy="5596583"/>
            <a:chOff x="130101" y="1287190"/>
            <a:chExt cx="8620125" cy="5596583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101" y="1387848"/>
              <a:ext cx="8620125" cy="5495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" name="Straight Arrow Connector 5"/>
            <p:cNvCxnSpPr/>
            <p:nvPr/>
          </p:nvCxnSpPr>
          <p:spPr>
            <a:xfrm>
              <a:off x="3074504" y="1656522"/>
              <a:ext cx="954157" cy="0"/>
            </a:xfrm>
            <a:prstGeom prst="straightConnector1">
              <a:avLst/>
            </a:prstGeom>
            <a:ln>
              <a:solidFill>
                <a:srgbClr val="F3900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326293" y="1287190"/>
              <a:ext cx="662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R1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4572000" y="2690191"/>
              <a:ext cx="874643" cy="0"/>
            </a:xfrm>
            <a:prstGeom prst="straightConnector1">
              <a:avLst/>
            </a:prstGeom>
            <a:ln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784034" y="2698546"/>
              <a:ext cx="662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R2</a:t>
              </a:r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55755" y="5366676"/>
            <a:ext cx="7779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What if the insert is shorter than proposed sequencing length?</a:t>
            </a:r>
            <a:endParaRPr lang="en-US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90648" y="150799"/>
            <a:ext cx="4866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/>
              <a:t>Adpater</a:t>
            </a:r>
            <a:r>
              <a:rPr lang="en-US" sz="3600" b="1" dirty="0" smtClean="0"/>
              <a:t> content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0832427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1172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Adapter </a:t>
            </a:r>
            <a:r>
              <a:rPr lang="en-US" sz="3600" b="1" dirty="0" smtClean="0"/>
              <a:t>content</a:t>
            </a:r>
            <a:endParaRPr lang="en-US" sz="3600" b="1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503" y="1166974"/>
            <a:ext cx="4006408" cy="2679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13" y="4007053"/>
            <a:ext cx="3924403" cy="2764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9" name="Picture 5" descr="Image result for fastqc adaptor cont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89" y="1227190"/>
            <a:ext cx="4256842" cy="261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7867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Further reading on QC</a:t>
            </a:r>
            <a:endParaRPr lang="en-US" sz="3600" b="1" dirty="0"/>
          </a:p>
        </p:txBody>
      </p:sp>
      <p:sp>
        <p:nvSpPr>
          <p:cNvPr id="3" name="Rectangle 2"/>
          <p:cNvSpPr/>
          <p:nvPr/>
        </p:nvSpPr>
        <p:spPr>
          <a:xfrm>
            <a:off x="204950" y="1798638"/>
            <a:ext cx="8707821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• </a:t>
            </a:r>
            <a:r>
              <a:rPr lang="en-US" sz="2400" dirty="0" smtClean="0"/>
              <a:t>Zhou</a:t>
            </a:r>
            <a:r>
              <a:rPr lang="en-US" sz="2400" dirty="0"/>
              <a:t>, X., &amp; </a:t>
            </a:r>
            <a:r>
              <a:rPr lang="en-US" sz="2400" dirty="0" err="1"/>
              <a:t>Rokas</a:t>
            </a:r>
            <a:r>
              <a:rPr lang="en-US" sz="2400" dirty="0"/>
              <a:t>, A. (2014). </a:t>
            </a:r>
            <a:r>
              <a:rPr lang="en-US" sz="2400" b="1" dirty="0"/>
              <a:t>Prevention, diagnosis </a:t>
            </a:r>
            <a:r>
              <a:rPr lang="en-US" sz="2400" b="1" dirty="0" smtClean="0"/>
              <a:t>and treatment </a:t>
            </a:r>
            <a:r>
              <a:rPr lang="en-US" sz="2400" b="1" dirty="0"/>
              <a:t>of high-throughput sequencing </a:t>
            </a:r>
            <a:r>
              <a:rPr lang="en-US" sz="2400" b="1" dirty="0" smtClean="0"/>
              <a:t>data pathologies</a:t>
            </a:r>
            <a:r>
              <a:rPr lang="en-US" sz="2400" b="1" dirty="0"/>
              <a:t>. </a:t>
            </a:r>
            <a:r>
              <a:rPr lang="en-US" sz="2400" i="1" dirty="0"/>
              <a:t>Molecular Ecology</a:t>
            </a:r>
            <a:r>
              <a:rPr lang="en-US" sz="2400" dirty="0"/>
              <a:t>, </a:t>
            </a:r>
            <a:r>
              <a:rPr lang="en-US" sz="2400" i="1" dirty="0"/>
              <a:t>23</a:t>
            </a:r>
            <a:r>
              <a:rPr lang="en-US" sz="2400" dirty="0"/>
              <a:t>(7), </a:t>
            </a:r>
            <a:r>
              <a:rPr lang="en-US" sz="2400" dirty="0" smtClean="0"/>
              <a:t>1679–1700. </a:t>
            </a: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doi.org/10.1111/mec.12680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/>
              <a:t>• </a:t>
            </a:r>
            <a:r>
              <a:rPr lang="en-US" sz="2000" dirty="0">
                <a:hlinkClick r:id="rId3"/>
              </a:rPr>
              <a:t>https://</a:t>
            </a:r>
            <a:r>
              <a:rPr lang="en-US" sz="2000" dirty="0" smtClean="0">
                <a:hlinkClick r:id="rId3"/>
              </a:rPr>
              <a:t>rtsf.natsci.msu.edu/genomics/tech-notes/fastqctutorial-and-faq</a:t>
            </a:r>
            <a:r>
              <a:rPr lang="en-US" sz="2000" dirty="0" smtClean="0"/>
              <a:t> </a:t>
            </a:r>
            <a:endParaRPr lang="en-US" sz="2000" dirty="0"/>
          </a:p>
          <a:p>
            <a:r>
              <a:rPr lang="en-US" sz="2400" dirty="0"/>
              <a:t>• </a:t>
            </a:r>
            <a:r>
              <a:rPr lang="en-US" sz="2000" dirty="0">
                <a:hlinkClick r:id="rId4"/>
              </a:rPr>
              <a:t>https://sequencing.qcfail.com</a:t>
            </a:r>
            <a:r>
              <a:rPr lang="en-US" sz="2000" dirty="0" smtClean="0">
                <a:hlinkClick r:id="rId4"/>
              </a:rPr>
              <a:t>/</a:t>
            </a:r>
            <a:r>
              <a:rPr lang="en-US" sz="2000" dirty="0" smtClean="0"/>
              <a:t> </a:t>
            </a:r>
            <a:endParaRPr lang="en-US" sz="2000" dirty="0"/>
          </a:p>
          <a:p>
            <a:r>
              <a:rPr lang="en-US" sz="2000" dirty="0"/>
              <a:t>• </a:t>
            </a:r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www.bioinformatics.babraham.ac.uk/projects/fastqc/Help/</a:t>
            </a:r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86818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18" y="861848"/>
            <a:ext cx="7705725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4" descr="Image result for pacbio sequel i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-357809" y="-83622"/>
            <a:ext cx="9778993" cy="1143000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Sequencing Platforms, Read length and </a:t>
            </a:r>
            <a:r>
              <a:rPr lang="en-US" sz="3200" b="1" dirty="0" smtClean="0"/>
              <a:t>Throughput</a:t>
            </a:r>
            <a:endParaRPr lang="en-US" sz="3200" b="1" dirty="0"/>
          </a:p>
        </p:txBody>
      </p:sp>
      <p:sp>
        <p:nvSpPr>
          <p:cNvPr id="2" name="Rectangle 1"/>
          <p:cNvSpPr/>
          <p:nvPr/>
        </p:nvSpPr>
        <p:spPr>
          <a:xfrm>
            <a:off x="1088665" y="6420520"/>
            <a:ext cx="74097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Further reading: Goodwin et al. Nat </a:t>
            </a:r>
            <a:r>
              <a:rPr lang="en-US" dirty="0"/>
              <a:t>Rev Genet. </a:t>
            </a:r>
            <a:r>
              <a:rPr lang="en-US" dirty="0" smtClean="0"/>
              <a:t>2016, 17(6</a:t>
            </a:r>
            <a:r>
              <a:rPr lang="en-US" dirty="0"/>
              <a:t>):333-51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5435536" y="861847"/>
            <a:ext cx="3132083" cy="3510455"/>
          </a:xfrm>
          <a:custGeom>
            <a:avLst/>
            <a:gdLst>
              <a:gd name="connsiteX0" fmla="*/ 1093076 w 2827283"/>
              <a:gd name="connsiteY0" fmla="*/ 63062 h 3510455"/>
              <a:gd name="connsiteX1" fmla="*/ 42041 w 2827283"/>
              <a:gd name="connsiteY1" fmla="*/ 1292773 h 3510455"/>
              <a:gd name="connsiteX2" fmla="*/ 0 w 2827283"/>
              <a:gd name="connsiteY2" fmla="*/ 3153104 h 3510455"/>
              <a:gd name="connsiteX3" fmla="*/ 1366345 w 2827283"/>
              <a:gd name="connsiteY3" fmla="*/ 3510455 h 3510455"/>
              <a:gd name="connsiteX4" fmla="*/ 2827283 w 2827283"/>
              <a:gd name="connsiteY4" fmla="*/ 1366345 h 3510455"/>
              <a:gd name="connsiteX5" fmla="*/ 2249214 w 2827283"/>
              <a:gd name="connsiteY5" fmla="*/ 0 h 3510455"/>
              <a:gd name="connsiteX6" fmla="*/ 1093076 w 2827283"/>
              <a:gd name="connsiteY6" fmla="*/ 63062 h 3510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27283" h="3510455">
                <a:moveTo>
                  <a:pt x="1093076" y="63062"/>
                </a:moveTo>
                <a:lnTo>
                  <a:pt x="42041" y="1292773"/>
                </a:lnTo>
                <a:lnTo>
                  <a:pt x="0" y="3153104"/>
                </a:lnTo>
                <a:lnTo>
                  <a:pt x="1366345" y="3510455"/>
                </a:lnTo>
                <a:lnTo>
                  <a:pt x="2827283" y="1366345"/>
                </a:lnTo>
                <a:lnTo>
                  <a:pt x="2249214" y="0"/>
                </a:lnTo>
                <a:lnTo>
                  <a:pt x="1093076" y="63062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681668" y="735724"/>
            <a:ext cx="3563007" cy="3888828"/>
          </a:xfrm>
          <a:custGeom>
            <a:avLst/>
            <a:gdLst>
              <a:gd name="connsiteX0" fmla="*/ 0 w 3563007"/>
              <a:gd name="connsiteY0" fmla="*/ 1765738 h 3888828"/>
              <a:gd name="connsiteX1" fmla="*/ 1103586 w 3563007"/>
              <a:gd name="connsiteY1" fmla="*/ 241738 h 3888828"/>
              <a:gd name="connsiteX2" fmla="*/ 2427890 w 3563007"/>
              <a:gd name="connsiteY2" fmla="*/ 0 h 3888828"/>
              <a:gd name="connsiteX3" fmla="*/ 3436883 w 3563007"/>
              <a:gd name="connsiteY3" fmla="*/ 704193 h 3888828"/>
              <a:gd name="connsiteX4" fmla="*/ 3405352 w 3563007"/>
              <a:gd name="connsiteY4" fmla="*/ 1818290 h 3888828"/>
              <a:gd name="connsiteX5" fmla="*/ 3226676 w 3563007"/>
              <a:gd name="connsiteY5" fmla="*/ 2396359 h 3888828"/>
              <a:gd name="connsiteX6" fmla="*/ 3563007 w 3563007"/>
              <a:gd name="connsiteY6" fmla="*/ 3373821 h 3888828"/>
              <a:gd name="connsiteX7" fmla="*/ 3142593 w 3563007"/>
              <a:gd name="connsiteY7" fmla="*/ 3857297 h 3888828"/>
              <a:gd name="connsiteX8" fmla="*/ 1429407 w 3563007"/>
              <a:gd name="connsiteY8" fmla="*/ 3888828 h 3888828"/>
              <a:gd name="connsiteX9" fmla="*/ 105104 w 3563007"/>
              <a:gd name="connsiteY9" fmla="*/ 3153104 h 3888828"/>
              <a:gd name="connsiteX10" fmla="*/ 0 w 3563007"/>
              <a:gd name="connsiteY10" fmla="*/ 1765738 h 3888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63007" h="3888828">
                <a:moveTo>
                  <a:pt x="0" y="1765738"/>
                </a:moveTo>
                <a:lnTo>
                  <a:pt x="1103586" y="241738"/>
                </a:lnTo>
                <a:lnTo>
                  <a:pt x="2427890" y="0"/>
                </a:lnTo>
                <a:lnTo>
                  <a:pt x="3436883" y="704193"/>
                </a:lnTo>
                <a:lnTo>
                  <a:pt x="3405352" y="1818290"/>
                </a:lnTo>
                <a:lnTo>
                  <a:pt x="3226676" y="2396359"/>
                </a:lnTo>
                <a:lnTo>
                  <a:pt x="3563007" y="3373821"/>
                </a:lnTo>
                <a:lnTo>
                  <a:pt x="3142593" y="3857297"/>
                </a:lnTo>
                <a:lnTo>
                  <a:pt x="1429407" y="3888828"/>
                </a:lnTo>
                <a:lnTo>
                  <a:pt x="105104" y="3153104"/>
                </a:lnTo>
                <a:lnTo>
                  <a:pt x="0" y="1765738"/>
                </a:lnTo>
                <a:close/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680138" y="4704118"/>
            <a:ext cx="2785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2</a:t>
            </a:r>
            <a:r>
              <a:rPr lang="en-US" baseline="30000" dirty="0" smtClean="0">
                <a:solidFill>
                  <a:srgbClr val="00B0F0"/>
                </a:solidFill>
              </a:rPr>
              <a:t>nd</a:t>
            </a:r>
            <a:r>
              <a:rPr lang="en-US" dirty="0" smtClean="0">
                <a:solidFill>
                  <a:srgbClr val="00B0F0"/>
                </a:solidFill>
              </a:rPr>
              <a:t> generation sequencing 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13217" y="4568217"/>
            <a:ext cx="2785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3</a:t>
            </a:r>
            <a:r>
              <a:rPr lang="en-US" baseline="30000" dirty="0" smtClean="0">
                <a:solidFill>
                  <a:srgbClr val="002060"/>
                </a:solidFill>
              </a:rPr>
              <a:t>nd</a:t>
            </a:r>
            <a:r>
              <a:rPr lang="en-US" dirty="0" smtClean="0">
                <a:solidFill>
                  <a:srgbClr val="002060"/>
                </a:solidFill>
              </a:rPr>
              <a:t> generation sequencing 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07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Challenges in mapping short reads</a:t>
            </a:r>
            <a:endParaRPr lang="en-US" sz="3600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77007" y="1521483"/>
            <a:ext cx="6584731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• Reads are short </a:t>
            </a:r>
            <a:r>
              <a:rPr lang="en-US" sz="2400" dirty="0" smtClean="0"/>
              <a:t>(50-150 </a:t>
            </a:r>
            <a:r>
              <a:rPr lang="en-US" sz="2400" dirty="0"/>
              <a:t>bases)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• </a:t>
            </a:r>
            <a:r>
              <a:rPr lang="en-US" sz="2400" dirty="0">
                <a:solidFill>
                  <a:srgbClr val="00B0F0"/>
                </a:solidFill>
              </a:rPr>
              <a:t>Large number of reads (hundreds of millions) </a:t>
            </a:r>
            <a:endParaRPr lang="en-US" sz="2400" dirty="0" smtClean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sz="2400" dirty="0" smtClean="0"/>
              <a:t>• </a:t>
            </a:r>
            <a:r>
              <a:rPr lang="en-US" sz="2400" dirty="0"/>
              <a:t>Many pieces don’t </a:t>
            </a:r>
            <a:r>
              <a:rPr lang="en-US" sz="2400" dirty="0" smtClean="0"/>
              <a:t>fit: </a:t>
            </a:r>
            <a:endParaRPr lang="en-US" sz="2400" dirty="0" smtClean="0"/>
          </a:p>
          <a:p>
            <a:pPr marL="400050" lvl="1" indent="0">
              <a:buNone/>
            </a:pPr>
            <a:r>
              <a:rPr lang="en-US" sz="2400" dirty="0" smtClean="0"/>
              <a:t>• </a:t>
            </a:r>
            <a:r>
              <a:rPr lang="en-US" sz="2400" dirty="0"/>
              <a:t>sequencing error/SNP/structural variant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• </a:t>
            </a:r>
            <a:r>
              <a:rPr lang="en-US" sz="2400" dirty="0">
                <a:solidFill>
                  <a:srgbClr val="00B0F0"/>
                </a:solidFill>
              </a:rPr>
              <a:t>Many pieces fit in many </a:t>
            </a:r>
            <a:r>
              <a:rPr lang="en-US" sz="2400" dirty="0" smtClean="0">
                <a:solidFill>
                  <a:srgbClr val="00B0F0"/>
                </a:solidFill>
              </a:rPr>
              <a:t>places (multi-mappers): </a:t>
            </a:r>
            <a:endParaRPr lang="en-US" sz="2400" dirty="0" smtClean="0">
              <a:solidFill>
                <a:srgbClr val="00B0F0"/>
              </a:solidFill>
            </a:endParaRPr>
          </a:p>
          <a:p>
            <a:pPr marL="400050" lvl="1" indent="0">
              <a:buNone/>
            </a:pPr>
            <a:r>
              <a:rPr lang="en-US" sz="2400" dirty="0" smtClean="0">
                <a:solidFill>
                  <a:srgbClr val="00B0F0"/>
                </a:solidFill>
              </a:rPr>
              <a:t>• </a:t>
            </a:r>
            <a:r>
              <a:rPr lang="en-US" sz="2400" dirty="0">
                <a:solidFill>
                  <a:srgbClr val="00B0F0"/>
                </a:solidFill>
              </a:rPr>
              <a:t>low complexity </a:t>
            </a:r>
            <a:r>
              <a:rPr lang="en-US" sz="2400" dirty="0" smtClean="0">
                <a:solidFill>
                  <a:srgbClr val="00B0F0"/>
                </a:solidFill>
              </a:rPr>
              <a:t>region/microsatellite/repeat</a:t>
            </a:r>
          </a:p>
          <a:p>
            <a:pPr marL="0" indent="0">
              <a:buNone/>
            </a:pPr>
            <a:r>
              <a:rPr lang="en-US" sz="2400" dirty="0" smtClean="0"/>
              <a:t>• </a:t>
            </a:r>
            <a:r>
              <a:rPr lang="en-US" sz="2400" dirty="0"/>
              <a:t>I</a:t>
            </a:r>
            <a:r>
              <a:rPr lang="en-US" sz="2400" dirty="0" smtClean="0"/>
              <a:t>mperfect reference genome</a:t>
            </a:r>
          </a:p>
          <a:p>
            <a:pPr marL="0" indent="0">
              <a:buNone/>
            </a:pPr>
            <a:r>
              <a:rPr lang="en-US" sz="2400" dirty="0" smtClean="0"/>
              <a:t>• </a:t>
            </a:r>
            <a:r>
              <a:rPr lang="en-US" sz="2400" dirty="0">
                <a:solidFill>
                  <a:srgbClr val="00B0F0"/>
                </a:solidFill>
              </a:rPr>
              <a:t>Many reads span exon-exon junctions </a:t>
            </a:r>
            <a:r>
              <a:rPr lang="en-US" sz="2400" dirty="0" smtClean="0">
                <a:solidFill>
                  <a:srgbClr val="00B0F0"/>
                </a:solidFill>
              </a:rPr>
              <a:t>(RNA-</a:t>
            </a:r>
            <a:r>
              <a:rPr lang="en-US" sz="2400" dirty="0" err="1" smtClean="0">
                <a:solidFill>
                  <a:srgbClr val="00B0F0"/>
                </a:solidFill>
              </a:rPr>
              <a:t>seq</a:t>
            </a:r>
            <a:r>
              <a:rPr lang="en-US" sz="2400" dirty="0" smtClean="0">
                <a:solidFill>
                  <a:srgbClr val="00B0F0"/>
                </a:solidFill>
              </a:rPr>
              <a:t>)</a:t>
            </a:r>
            <a:endParaRPr lang="en-U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2162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Alignment/mapping tools for short reads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7638"/>
            <a:ext cx="8424041" cy="517897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 </a:t>
            </a:r>
            <a:r>
              <a:rPr lang="en-US" dirty="0" smtClean="0"/>
              <a:t>aligners</a:t>
            </a:r>
            <a:endParaRPr lang="en-US" dirty="0" smtClean="0"/>
          </a:p>
          <a:p>
            <a:pPr lvl="1"/>
            <a:r>
              <a:rPr lang="en-US" dirty="0" smtClean="0"/>
              <a:t>Bowtie (</a:t>
            </a:r>
            <a:r>
              <a:rPr lang="nl-NL" dirty="0" smtClean="0">
                <a:hlinkClick r:id="rId2"/>
              </a:rPr>
              <a:t>Langmead</a:t>
            </a:r>
            <a:r>
              <a:rPr lang="nl-NL" dirty="0" smtClean="0"/>
              <a:t> 2011;</a:t>
            </a:r>
            <a:r>
              <a:rPr lang="en-US" dirty="0" smtClean="0"/>
              <a:t> 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bowtie-bio.sourceforge.net/index.shtml</a:t>
            </a:r>
            <a:r>
              <a:rPr lang="en-US" dirty="0" smtClean="0"/>
              <a:t>), Bowtie2 (</a:t>
            </a:r>
            <a:r>
              <a:rPr lang="nl-NL" dirty="0" smtClean="0">
                <a:hlinkClick r:id="rId2"/>
              </a:rPr>
              <a:t>Langmead</a:t>
            </a:r>
            <a:r>
              <a:rPr lang="nl-NL" dirty="0"/>
              <a:t> and </a:t>
            </a:r>
            <a:r>
              <a:rPr lang="nl-NL" dirty="0" smtClean="0">
                <a:hlinkClick r:id="rId4"/>
              </a:rPr>
              <a:t>Salzberg</a:t>
            </a:r>
            <a:r>
              <a:rPr lang="nl-NL" baseline="30000" dirty="0" smtClean="0"/>
              <a:t>,</a:t>
            </a:r>
            <a:r>
              <a:rPr lang="nl-NL" dirty="0" smtClean="0"/>
              <a:t> 2012; </a:t>
            </a:r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bowtie-bio.sourceforge.net/bowtie2/index.shtml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BWA: </a:t>
            </a:r>
            <a:r>
              <a:rPr lang="en-US" dirty="0">
                <a:hlinkClick r:id="rId6"/>
              </a:rPr>
              <a:t>http://bio-bwa.sourceforge.net/</a:t>
            </a:r>
            <a:endParaRPr lang="en-US" dirty="0" smtClean="0"/>
          </a:p>
          <a:p>
            <a:r>
              <a:rPr lang="en-US" dirty="0" smtClean="0"/>
              <a:t>RNA </a:t>
            </a:r>
            <a:r>
              <a:rPr lang="en-US" dirty="0" smtClean="0"/>
              <a:t>aligners</a:t>
            </a:r>
            <a:endParaRPr lang="en-US" dirty="0" smtClean="0"/>
          </a:p>
          <a:p>
            <a:pPr lvl="1"/>
            <a:r>
              <a:rPr lang="en-US" dirty="0" smtClean="0"/>
              <a:t>HISAT2(successor of TopHat2)</a:t>
            </a:r>
          </a:p>
          <a:p>
            <a:pPr lvl="1"/>
            <a:r>
              <a:rPr lang="en-US" dirty="0" smtClean="0"/>
              <a:t>GSNAP</a:t>
            </a:r>
          </a:p>
          <a:p>
            <a:pPr lvl="1"/>
            <a:r>
              <a:rPr lang="en-US" dirty="0" smtClean="0"/>
              <a:t>STAR</a:t>
            </a:r>
            <a:endParaRPr lang="en-US" dirty="0"/>
          </a:p>
          <a:p>
            <a:pPr lvl="1"/>
            <a:r>
              <a:rPr lang="en-US" dirty="0" smtClean="0"/>
              <a:t>Quasi-aligner for </a:t>
            </a:r>
            <a:r>
              <a:rPr lang="en-US" dirty="0"/>
              <a:t>RNA-</a:t>
            </a:r>
            <a:r>
              <a:rPr lang="en-US" dirty="0" err="1"/>
              <a:t>seq</a:t>
            </a:r>
            <a:r>
              <a:rPr lang="en-US" dirty="0"/>
              <a:t> quantification</a:t>
            </a:r>
            <a:endParaRPr lang="en-US" dirty="0" smtClean="0"/>
          </a:p>
          <a:p>
            <a:pPr lvl="2"/>
            <a:r>
              <a:rPr lang="en-US" dirty="0" smtClean="0"/>
              <a:t>Salmon: </a:t>
            </a:r>
          </a:p>
          <a:p>
            <a:pPr lvl="3"/>
            <a:r>
              <a:rPr lang="en-US" dirty="0" smtClean="0"/>
              <a:t>quasi-mapping or </a:t>
            </a:r>
            <a:r>
              <a:rPr lang="en-US" dirty="0" err="1" smtClean="0"/>
              <a:t>precomputed</a:t>
            </a:r>
            <a:r>
              <a:rPr lang="en-US" dirty="0" smtClean="0"/>
              <a:t> alignment-informed</a:t>
            </a:r>
          </a:p>
          <a:p>
            <a:pPr lvl="3"/>
            <a:r>
              <a:rPr lang="en-US" dirty="0" smtClean="0"/>
              <a:t>GC-bias-aware</a:t>
            </a:r>
          </a:p>
          <a:p>
            <a:pPr lvl="3"/>
            <a:r>
              <a:rPr lang="en-US" dirty="0" smtClean="0"/>
              <a:t>Better accuracy, 10X faster, less memory</a:t>
            </a:r>
          </a:p>
          <a:p>
            <a:pPr lvl="2"/>
            <a:r>
              <a:rPr lang="en-US" dirty="0" smtClean="0"/>
              <a:t>Further reading: </a:t>
            </a:r>
            <a:r>
              <a:rPr lang="en-US" dirty="0" err="1" smtClean="0"/>
              <a:t>Patro</a:t>
            </a:r>
            <a:r>
              <a:rPr lang="en-US" dirty="0"/>
              <a:t> </a:t>
            </a:r>
            <a:r>
              <a:rPr lang="en-US" i="1" dirty="0"/>
              <a:t>et al.</a:t>
            </a:r>
            <a:r>
              <a:rPr lang="en-US" dirty="0"/>
              <a:t> Salmon provides fast and bias-aware quantification of transcript expression. </a:t>
            </a:r>
            <a:r>
              <a:rPr lang="en-US" i="1" dirty="0"/>
              <a:t>Nat Methods</a:t>
            </a:r>
            <a:r>
              <a:rPr lang="en-US" dirty="0"/>
              <a:t> </a:t>
            </a:r>
            <a:r>
              <a:rPr lang="en-US" b="1" dirty="0"/>
              <a:t>14, </a:t>
            </a:r>
            <a:r>
              <a:rPr lang="en-US" dirty="0"/>
              <a:t>417–419 (2017) doi:10.1038/nmeth.4197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1641" y="6153862"/>
            <a:ext cx="7472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Further reading: </a:t>
            </a:r>
            <a:r>
              <a:rPr lang="en-US" dirty="0"/>
              <a:t>Short Read Mapping: An Algorithmic Tour</a:t>
            </a:r>
          </a:p>
          <a:p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://www.ncbi.nlm.nih.gov/pmc/articles/PMC5425171/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5229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0" y="241849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Exon-first RNA-</a:t>
            </a:r>
            <a:r>
              <a:rPr lang="en-US" sz="3600" b="1" dirty="0" err="1" smtClean="0"/>
              <a:t>seq</a:t>
            </a:r>
            <a:r>
              <a:rPr lang="en-US" sz="3600" b="1" dirty="0" smtClean="0"/>
              <a:t> aligner</a:t>
            </a:r>
            <a:endParaRPr lang="en-US" sz="3600" b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674" y="1384849"/>
            <a:ext cx="3649224" cy="4727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50875" y="6225967"/>
            <a:ext cx="7472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Trapnell</a:t>
            </a:r>
            <a:r>
              <a:rPr lang="en-US" dirty="0" smtClean="0"/>
              <a:t> et al. </a:t>
            </a:r>
            <a:r>
              <a:rPr lang="en-US" dirty="0">
                <a:hlinkClick r:id="rId3"/>
              </a:rPr>
              <a:t>Bioinformatics</a:t>
            </a:r>
            <a:r>
              <a:rPr lang="en-US" dirty="0"/>
              <a:t>. 2009 May 1; 25(9): 1105–1111.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3384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Seed-and-extend aligner (Better)</a:t>
            </a:r>
            <a:endParaRPr lang="en-US" sz="3600" b="1" dirty="0"/>
          </a:p>
        </p:txBody>
      </p:sp>
      <p:sp>
        <p:nvSpPr>
          <p:cNvPr id="3" name="Rectangle 2"/>
          <p:cNvSpPr/>
          <p:nvPr/>
        </p:nvSpPr>
        <p:spPr>
          <a:xfrm>
            <a:off x="241737" y="6462420"/>
            <a:ext cx="84450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://hbctraining.github.io/Intro-to-rnaseq-hpc-O2/lessons/03_alignment.html</a:t>
            </a:r>
            <a:endParaRPr lang="en-US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699" y="1836161"/>
            <a:ext cx="4753138" cy="3593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788275" y="5741053"/>
            <a:ext cx="81980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Further </a:t>
            </a:r>
            <a:r>
              <a:rPr lang="en-US" dirty="0" smtClean="0"/>
              <a:t>explanation: </a:t>
            </a:r>
            <a:r>
              <a:rPr lang="en-US" dirty="0" err="1" smtClean="0">
                <a:hlinkClick r:id="rId4"/>
              </a:rPr>
              <a:t>Dobin</a:t>
            </a:r>
            <a:r>
              <a:rPr lang="en-US" dirty="0" smtClean="0">
                <a:hlinkClick r:id="rId4"/>
              </a:rPr>
              <a:t> </a:t>
            </a:r>
            <a:r>
              <a:rPr lang="en-US" dirty="0" smtClean="0">
                <a:hlinkClick r:id="rId4"/>
              </a:rPr>
              <a:t>et al. Bioinformatics</a:t>
            </a:r>
            <a:r>
              <a:rPr lang="en-US" dirty="0"/>
              <a:t>. 2013 Jan; 29(1): 15–21.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6794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Salmon </a:t>
            </a:r>
            <a:r>
              <a:rPr lang="en-US" sz="3600" b="1" dirty="0" smtClean="0"/>
              <a:t>quasi-mapping framework</a:t>
            </a:r>
            <a:endParaRPr lang="en-US" sz="3600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332" y="1417638"/>
            <a:ext cx="4786806" cy="4661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545689" y="6500883"/>
            <a:ext cx="4356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Patro</a:t>
            </a:r>
            <a:r>
              <a:rPr lang="en-US" dirty="0"/>
              <a:t> </a:t>
            </a:r>
            <a:r>
              <a:rPr lang="en-US" i="1" dirty="0"/>
              <a:t>et </a:t>
            </a:r>
            <a:r>
              <a:rPr lang="en-US" i="1" dirty="0" smtClean="0"/>
              <a:t>al </a:t>
            </a:r>
            <a:r>
              <a:rPr lang="en-US" i="1" dirty="0"/>
              <a:t>Nat Methods</a:t>
            </a:r>
            <a:r>
              <a:rPr lang="en-US" dirty="0"/>
              <a:t> </a:t>
            </a:r>
            <a:r>
              <a:rPr lang="en-US" b="1" dirty="0"/>
              <a:t>14, </a:t>
            </a:r>
            <a:r>
              <a:rPr lang="en-US" dirty="0"/>
              <a:t>417–419 (2017) </a:t>
            </a:r>
          </a:p>
        </p:txBody>
      </p:sp>
    </p:spTree>
    <p:extLst>
      <p:ext uri="{BB962C8B-B14F-4D97-AF65-F5344CB8AC3E}">
        <p14:creationId xmlns:p14="http://schemas.microsoft.com/office/powerpoint/2010/main" val="18971671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ecseq.com/support/ngs/img/ngs_read_mappers_timeline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21" y="157858"/>
            <a:ext cx="7835461" cy="66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46993" y="1961870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DNA </a:t>
            </a:r>
            <a:r>
              <a:rPr lang="en-US" dirty="0" smtClean="0">
                <a:solidFill>
                  <a:srgbClr val="0070C0"/>
                </a:solidFill>
              </a:rPr>
              <a:t>mappers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 smtClean="0">
                <a:solidFill>
                  <a:srgbClr val="C00000"/>
                </a:solidFill>
              </a:rPr>
              <a:t>RNA </a:t>
            </a:r>
            <a:r>
              <a:rPr lang="en-US" dirty="0">
                <a:solidFill>
                  <a:srgbClr val="C00000"/>
                </a:solidFill>
              </a:rPr>
              <a:t>mappers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err="1" smtClean="0">
                <a:solidFill>
                  <a:srgbClr val="00B050"/>
                </a:solidFill>
              </a:rPr>
              <a:t>miRNA</a:t>
            </a:r>
            <a:r>
              <a:rPr lang="en-US" dirty="0" smtClean="0">
                <a:solidFill>
                  <a:srgbClr val="00B050"/>
                </a:solidFill>
              </a:rPr>
              <a:t> mappers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Bisulfite </a:t>
            </a:r>
            <a:r>
              <a:rPr lang="en-US" dirty="0">
                <a:solidFill>
                  <a:srgbClr val="7030A0"/>
                </a:solidFill>
              </a:rPr>
              <a:t>mappers </a:t>
            </a:r>
            <a:endParaRPr lang="en-US" dirty="0" smtClean="0">
              <a:solidFill>
                <a:srgbClr val="7030A0"/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Grey dash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lines connect related mappers (extensions or new versions)</a:t>
            </a:r>
          </a:p>
        </p:txBody>
      </p:sp>
      <p:sp>
        <p:nvSpPr>
          <p:cNvPr id="5" name="Right Arrow 4"/>
          <p:cNvSpPr/>
          <p:nvPr/>
        </p:nvSpPr>
        <p:spPr>
          <a:xfrm>
            <a:off x="4219904" y="3983419"/>
            <a:ext cx="283780" cy="13663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4219904" y="4314497"/>
            <a:ext cx="283780" cy="13663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5885793" y="1481958"/>
            <a:ext cx="283780" cy="136635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668813" y="625366"/>
            <a:ext cx="283780" cy="136635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2475186" y="5391807"/>
            <a:ext cx="283780" cy="136635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0830" y="-25848"/>
            <a:ext cx="9146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/>
              <a:t>A large collection of Short </a:t>
            </a:r>
            <a:r>
              <a:rPr lang="en-US" sz="3600" b="1" dirty="0"/>
              <a:t>Read </a:t>
            </a:r>
            <a:r>
              <a:rPr lang="en-US" sz="3600" b="1" dirty="0" smtClean="0"/>
              <a:t>Aligners </a:t>
            </a:r>
            <a:r>
              <a:rPr lang="en-US" sz="3600" b="1" dirty="0" smtClean="0"/>
              <a:t>(&gt; </a:t>
            </a:r>
            <a:r>
              <a:rPr lang="en-US" sz="3600" b="1" dirty="0" smtClean="0"/>
              <a:t>90)</a:t>
            </a:r>
            <a:endParaRPr lang="en-US" sz="3600" b="1" dirty="0"/>
          </a:p>
        </p:txBody>
      </p:sp>
      <p:sp>
        <p:nvSpPr>
          <p:cNvPr id="2" name="Rectangle 1"/>
          <p:cNvSpPr/>
          <p:nvPr/>
        </p:nvSpPr>
        <p:spPr>
          <a:xfrm>
            <a:off x="5291959" y="6497185"/>
            <a:ext cx="35892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Modified on Fonseca </a:t>
            </a:r>
            <a:r>
              <a:rPr lang="en-US" sz="1000" dirty="0"/>
              <a:t>at al, 2012. Bioinformatics. 28: 3169-3177</a:t>
            </a:r>
          </a:p>
        </p:txBody>
      </p:sp>
    </p:spTree>
    <p:extLst>
      <p:ext uri="{BB962C8B-B14F-4D97-AF65-F5344CB8AC3E}">
        <p14:creationId xmlns:p14="http://schemas.microsoft.com/office/powerpoint/2010/main" val="36490970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 smtClean="0"/>
              <a:t>Genealogical relationship between aligners</a:t>
            </a:r>
            <a:endParaRPr lang="en-US" sz="3600" b="1" dirty="0"/>
          </a:p>
        </p:txBody>
      </p:sp>
      <p:pic>
        <p:nvPicPr>
          <p:cNvPr id="4098" name="Picture 2" descr="An external file that holds a picture, illustration, etc.&#10;Object name is nihms854488f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514" y="1862137"/>
            <a:ext cx="5715000" cy="420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4593021" y="2753711"/>
            <a:ext cx="945931" cy="1072056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143847" y="2827283"/>
            <a:ext cx="929616" cy="11351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34055" y="6222152"/>
            <a:ext cx="61853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https://www.ncbi.nlm.nih.gov/pmc/articles/PMC5425171/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3368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Further </a:t>
            </a:r>
            <a:r>
              <a:rPr lang="en-US" sz="3600" b="1" dirty="0" smtClean="0"/>
              <a:t>reading on NGS mappers</a:t>
            </a:r>
            <a:endParaRPr lang="en-US" sz="3600" b="1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8229600" cy="2899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b="1" dirty="0" err="1" smtClean="0"/>
              <a:t>Reinert</a:t>
            </a:r>
            <a:r>
              <a:rPr lang="en-US" sz="2400" b="1" dirty="0" smtClean="0"/>
              <a:t> et al. 2015;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doi.org/10.1146/annurev-genom-090413-025358</a:t>
            </a:r>
            <a:endParaRPr lang="en-US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Li et al. 2010;  </a:t>
            </a:r>
            <a:r>
              <a:rPr lang="en-US" sz="2400" dirty="0" err="1"/>
              <a:t>doi</a:t>
            </a:r>
            <a:r>
              <a:rPr lang="en-US" sz="2400" dirty="0"/>
              <a:t>: </a:t>
            </a:r>
            <a:r>
              <a:rPr lang="en-US" sz="2400" dirty="0" smtClean="0">
                <a:hlinkClick r:id="rId3"/>
              </a:rPr>
              <a:t>10.1093/bib/bbq015</a:t>
            </a:r>
            <a:endParaRPr lang="en-US" sz="2400" dirty="0" smtClean="0"/>
          </a:p>
          <a:p>
            <a:pPr marL="285750" indent="-285750"/>
            <a:r>
              <a:rPr lang="en-US" sz="2400" dirty="0" smtClean="0"/>
              <a:t>Selection of NGS mapper: </a:t>
            </a:r>
            <a:r>
              <a:rPr lang="en-US" sz="2400" dirty="0">
                <a:hlinkClick r:id="rId4"/>
              </a:rPr>
              <a:t>https://</a:t>
            </a:r>
            <a:r>
              <a:rPr lang="en-US" sz="2400" dirty="0" smtClean="0">
                <a:hlinkClick r:id="rId4"/>
              </a:rPr>
              <a:t>www.ecseq.com/support/ngs/what-is-the-best-ngs-alignment-software</a:t>
            </a:r>
            <a:endParaRPr lang="en-US" sz="2400" dirty="0" smtClean="0"/>
          </a:p>
          <a:p>
            <a:pPr marL="285750" indent="-285750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447673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800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Tools for manipulating alignment files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5890" y="1379483"/>
            <a:ext cx="5544207" cy="4525963"/>
          </a:xfrm>
        </p:spPr>
        <p:txBody>
          <a:bodyPr>
            <a:noAutofit/>
          </a:bodyPr>
          <a:lstStyle/>
          <a:p>
            <a:r>
              <a:rPr lang="en-US" sz="2000" dirty="0" err="1" smtClean="0"/>
              <a:t>SAMtools</a:t>
            </a:r>
            <a:endParaRPr lang="en-US" sz="2000" dirty="0" smtClean="0"/>
          </a:p>
          <a:p>
            <a:pPr lvl="1"/>
            <a:r>
              <a:rPr lang="en-US" sz="1400" dirty="0" smtClean="0">
                <a:hlinkClick r:id="rId2"/>
              </a:rPr>
              <a:t>http://www.htslib.org/doc/samtools.html</a:t>
            </a:r>
            <a:endParaRPr lang="en-US" sz="1400" dirty="0" smtClean="0">
              <a:hlinkClick r:id="rId3"/>
            </a:endParaRPr>
          </a:p>
          <a:p>
            <a:pPr lvl="1"/>
            <a:r>
              <a:rPr lang="en-US" sz="1400" dirty="0" smtClean="0">
                <a:hlinkClick r:id="rId3"/>
              </a:rPr>
              <a:t>https://davetang.org/wiki/tiki-index.php?page=SAMTools</a:t>
            </a:r>
            <a:endParaRPr lang="en-US" sz="1400" dirty="0" smtClean="0"/>
          </a:p>
          <a:p>
            <a:r>
              <a:rPr lang="en-US" sz="2000" dirty="0" err="1" smtClean="0"/>
              <a:t>Sambamba</a:t>
            </a:r>
            <a:endParaRPr lang="en-US" sz="2000" dirty="0" smtClean="0"/>
          </a:p>
          <a:p>
            <a:pPr lvl="1"/>
            <a:r>
              <a:rPr lang="en-US" sz="1400" dirty="0" smtClean="0">
                <a:hlinkClick r:id="rId4"/>
              </a:rPr>
              <a:t>https://lomereiter.github.io/sambamba/</a:t>
            </a:r>
            <a:endParaRPr lang="en-US" sz="1400" dirty="0" smtClean="0"/>
          </a:p>
          <a:p>
            <a:r>
              <a:rPr lang="en-US" sz="2000" dirty="0" err="1" smtClean="0"/>
              <a:t>Novosort</a:t>
            </a:r>
            <a:r>
              <a:rPr lang="en-US" sz="2000" dirty="0" smtClean="0"/>
              <a:t>: handle very big BAM files (&gt; 100 GB)</a:t>
            </a:r>
          </a:p>
          <a:p>
            <a:pPr lvl="1"/>
            <a:r>
              <a:rPr lang="en-US" sz="1400" dirty="0">
                <a:hlinkClick r:id="rId5"/>
              </a:rPr>
              <a:t>http://www.novocraft.com/products/novosort/</a:t>
            </a:r>
            <a:endParaRPr lang="en-US" sz="1400" dirty="0" smtClean="0"/>
          </a:p>
          <a:p>
            <a:r>
              <a:rPr lang="en-US" sz="2000" dirty="0" smtClean="0"/>
              <a:t>Picard tools</a:t>
            </a:r>
          </a:p>
          <a:p>
            <a:pPr lvl="1"/>
            <a:r>
              <a:rPr lang="en-US" sz="1400" dirty="0" smtClean="0">
                <a:hlinkClick r:id="rId6"/>
              </a:rPr>
              <a:t>https://broadinstitute.github.io/picard/</a:t>
            </a:r>
            <a:endParaRPr lang="en-US" sz="1400" dirty="0" smtClean="0"/>
          </a:p>
          <a:p>
            <a:r>
              <a:rPr lang="en-US" sz="2000" dirty="0" err="1" smtClean="0"/>
              <a:t>Bedtools</a:t>
            </a:r>
            <a:endParaRPr lang="en-US" sz="2000" dirty="0" smtClean="0"/>
          </a:p>
          <a:p>
            <a:pPr lvl="1"/>
            <a:r>
              <a:rPr lang="en-US" sz="1400" dirty="0" smtClean="0">
                <a:hlinkClick r:id="rId7"/>
              </a:rPr>
              <a:t>http://quinlanlab.org/tutorials/bedtools/bedtools.html</a:t>
            </a:r>
            <a:endParaRPr lang="en-US" sz="1400" dirty="0" smtClean="0"/>
          </a:p>
          <a:p>
            <a:r>
              <a:rPr lang="en-US" sz="2000" dirty="0" err="1" smtClean="0"/>
              <a:t>Bamtools</a:t>
            </a:r>
            <a:endParaRPr lang="en-US" sz="2000" dirty="0" smtClean="0"/>
          </a:p>
          <a:p>
            <a:pPr lvl="1"/>
            <a:r>
              <a:rPr lang="en-US" sz="1400" dirty="0" smtClean="0">
                <a:hlinkClick r:id="rId8"/>
              </a:rPr>
              <a:t>https://github.com/pezmaster31/bamtools/wiki</a:t>
            </a:r>
            <a:endParaRPr lang="en-US" sz="1400" dirty="0" smtClean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044237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587" y="107655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Functionalities in </a:t>
            </a:r>
            <a:r>
              <a:rPr lang="en-US" sz="3600" b="1" dirty="0" err="1" smtClean="0"/>
              <a:t>samtools</a:t>
            </a:r>
            <a:endParaRPr lang="en-US" sz="3600" b="1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914401" y="1250655"/>
            <a:ext cx="7304689" cy="535271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8887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itchFamily="34" charset="-122"/>
                <a:ea typeface="Menlo"/>
                <a:cs typeface="Arial" pitchFamily="34" charset="0"/>
              </a:rPr>
              <a:t>Usage: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itchFamily="34" charset="-122"/>
                <a:ea typeface="Menlo"/>
                <a:cs typeface="Arial" pitchFamily="34" charset="0"/>
              </a:rPr>
              <a:t>samtools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itchFamily="34" charset="-122"/>
                <a:ea typeface="Menlo"/>
                <a:cs typeface="Arial" pitchFamily="34" charset="0"/>
              </a:rPr>
              <a:t> &lt;command&gt; [options]</a:t>
            </a:r>
            <a:endParaRPr lang="en-US" dirty="0">
              <a:solidFill>
                <a:srgbClr val="444444"/>
              </a:solidFill>
              <a:latin typeface="Arial Unicode MS" pitchFamily="34" charset="-122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itchFamily="34" charset="-122"/>
                <a:cs typeface="Arial" pitchFamily="34" charset="0"/>
              </a:rPr>
              <a:t>	view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444444"/>
                </a:solidFill>
                <a:latin typeface="Arial Unicode MS" pitchFamily="34" charset="-122"/>
                <a:cs typeface="Arial" pitchFamily="34" charset="0"/>
              </a:rPr>
              <a:t>	sort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444444"/>
                </a:solidFill>
                <a:latin typeface="Arial Unicode MS" pitchFamily="34" charset="-122"/>
                <a:cs typeface="Arial" pitchFamily="34" charset="0"/>
              </a:rPr>
              <a:t>	merge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444444"/>
                </a:solidFill>
                <a:latin typeface="Arial Unicode MS" pitchFamily="34" charset="-122"/>
                <a:cs typeface="Arial" pitchFamily="34" charset="0"/>
              </a:rPr>
              <a:t>	split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444444"/>
                </a:solidFill>
                <a:latin typeface="Arial Unicode MS" pitchFamily="34" charset="-122"/>
                <a:cs typeface="Arial" pitchFamily="34" charset="0"/>
              </a:rPr>
              <a:t>	index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444444"/>
                </a:solidFill>
                <a:latin typeface="Arial Unicode MS" pitchFamily="34" charset="-122"/>
                <a:cs typeface="Arial" pitchFamily="34" charset="0"/>
              </a:rPr>
              <a:t>	</a:t>
            </a:r>
            <a:r>
              <a:rPr lang="en-US" dirty="0" err="1" smtClean="0">
                <a:solidFill>
                  <a:srgbClr val="444444"/>
                </a:solidFill>
                <a:latin typeface="Arial Unicode MS" pitchFamily="34" charset="-122"/>
                <a:cs typeface="Arial" pitchFamily="34" charset="0"/>
              </a:rPr>
              <a:t>dict</a:t>
            </a:r>
            <a:endParaRPr lang="en-US" dirty="0" smtClean="0">
              <a:solidFill>
                <a:srgbClr val="444444"/>
              </a:solidFill>
              <a:latin typeface="Arial Unicode MS" pitchFamily="34" charset="-122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444444"/>
                </a:solidFill>
                <a:latin typeface="Arial Unicode MS" pitchFamily="34" charset="-122"/>
                <a:cs typeface="Arial" pitchFamily="34" charset="0"/>
              </a:rPr>
              <a:t>	</a:t>
            </a:r>
            <a:r>
              <a:rPr lang="en-US" dirty="0" err="1" smtClean="0">
                <a:solidFill>
                  <a:srgbClr val="444444"/>
                </a:solidFill>
                <a:latin typeface="Arial Unicode MS" pitchFamily="34" charset="-122"/>
                <a:cs typeface="Arial" pitchFamily="34" charset="0"/>
              </a:rPr>
              <a:t>mpileup</a:t>
            </a:r>
            <a:endParaRPr lang="en-US" dirty="0" smtClean="0">
              <a:solidFill>
                <a:srgbClr val="444444"/>
              </a:solidFill>
              <a:latin typeface="Arial Unicode MS" pitchFamily="34" charset="-122"/>
              <a:cs typeface="Arial" pitchFamily="34" charset="0"/>
            </a:endParaRPr>
          </a:p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	</a:t>
            </a:r>
            <a:r>
              <a:rPr lang="en-US" dirty="0" err="1" smtClean="0"/>
              <a:t>addreplacerg</a:t>
            </a:r>
            <a:endParaRPr lang="en-US" dirty="0" smtClean="0">
              <a:solidFill>
                <a:srgbClr val="444444"/>
              </a:solidFill>
              <a:latin typeface="Arial Unicode MS" pitchFamily="34" charset="-122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444444"/>
                </a:solidFill>
                <a:latin typeface="Arial Unicode MS" pitchFamily="34" charset="-122"/>
                <a:cs typeface="Arial" pitchFamily="34" charset="0"/>
              </a:rPr>
              <a:t>	</a:t>
            </a:r>
            <a:r>
              <a:rPr lang="en-US" dirty="0" err="1" smtClean="0">
                <a:solidFill>
                  <a:srgbClr val="444444"/>
                </a:solidFill>
                <a:latin typeface="Arial Unicode MS" pitchFamily="34" charset="-122"/>
                <a:cs typeface="Arial" pitchFamily="34" charset="0"/>
              </a:rPr>
              <a:t>faidx</a:t>
            </a:r>
            <a:r>
              <a:rPr lang="en-US" dirty="0" smtClean="0">
                <a:solidFill>
                  <a:srgbClr val="444444"/>
                </a:solidFill>
                <a:latin typeface="Arial Unicode MS" pitchFamily="34" charset="-122"/>
                <a:cs typeface="Arial" pitchFamily="34" charset="0"/>
              </a:rPr>
              <a:t>/</a:t>
            </a:r>
            <a:r>
              <a:rPr lang="en-US" dirty="0" err="1" smtClean="0">
                <a:solidFill>
                  <a:srgbClr val="444444"/>
                </a:solidFill>
                <a:latin typeface="Arial Unicode MS" pitchFamily="34" charset="-122"/>
                <a:cs typeface="Arial" pitchFamily="34" charset="0"/>
              </a:rPr>
              <a:t>fqidx</a:t>
            </a:r>
            <a:endParaRPr lang="en-US" dirty="0" smtClean="0">
              <a:solidFill>
                <a:srgbClr val="444444"/>
              </a:solidFill>
              <a:latin typeface="Arial Unicode MS" pitchFamily="34" charset="-122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444444"/>
                </a:solidFill>
                <a:latin typeface="Arial Unicode MS" pitchFamily="34" charset="-122"/>
                <a:cs typeface="Arial" pitchFamily="34" charset="0"/>
              </a:rPr>
              <a:t>	</a:t>
            </a:r>
            <a:r>
              <a:rPr lang="en-US" dirty="0" err="1" smtClean="0">
                <a:solidFill>
                  <a:srgbClr val="444444"/>
                </a:solidFill>
                <a:latin typeface="Arial Unicode MS" pitchFamily="34" charset="-122"/>
                <a:cs typeface="Arial" pitchFamily="34" charset="0"/>
              </a:rPr>
              <a:t>idxstats</a:t>
            </a:r>
            <a:endParaRPr lang="en-US" dirty="0" smtClean="0">
              <a:solidFill>
                <a:srgbClr val="444444"/>
              </a:solidFill>
              <a:latin typeface="Arial Unicode MS" pitchFamily="34" charset="-122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itchFamily="34" charset="-122"/>
                <a:cs typeface="Arial" pitchFamily="34" charset="0"/>
              </a:rPr>
              <a:t>	</a:t>
            </a:r>
            <a:r>
              <a:rPr kumimoji="0" lang="en-US" b="0" i="0" u="none" strike="noStrike" cap="none" normalizeH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itchFamily="34" charset="-122"/>
                <a:cs typeface="Arial" pitchFamily="34" charset="0"/>
              </a:rPr>
              <a:t>flagstats</a:t>
            </a:r>
            <a:endParaRPr kumimoji="0" lang="en-US" b="0" i="0" u="none" strike="noStrike" cap="none" normalizeH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itchFamily="34" charset="-122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444444"/>
                </a:solidFill>
                <a:latin typeface="Arial Unicode MS" pitchFamily="34" charset="-122"/>
                <a:cs typeface="Arial" pitchFamily="34" charset="0"/>
              </a:rPr>
              <a:t>	stats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dirty="0">
                <a:ln>
                  <a:noFill/>
                </a:ln>
                <a:solidFill>
                  <a:srgbClr val="444444"/>
                </a:solidFill>
                <a:effectLst/>
                <a:latin typeface="Arial Unicode MS" pitchFamily="34" charset="-122"/>
                <a:cs typeface="Arial" pitchFamily="34" charset="0"/>
              </a:rPr>
              <a:t>	</a:t>
            </a:r>
            <a:r>
              <a:rPr kumimoji="0" lang="en-US" b="0" i="0" u="none" strike="noStrike" cap="none" normalizeH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Arial Unicode MS" pitchFamily="34" charset="-122"/>
                <a:cs typeface="Arial" pitchFamily="34" charset="0"/>
              </a:rPr>
              <a:t>bedcov</a:t>
            </a:r>
            <a:endParaRPr kumimoji="0" lang="en-US" b="0" i="0" u="none" strike="noStrike" cap="none" normalizeH="0" dirty="0" smtClean="0">
              <a:ln>
                <a:noFill/>
              </a:ln>
              <a:solidFill>
                <a:srgbClr val="444444"/>
              </a:solidFill>
              <a:effectLst/>
              <a:latin typeface="Arial Unicode MS" pitchFamily="34" charset="-122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444444"/>
                </a:solidFill>
                <a:latin typeface="Arial Unicode MS" pitchFamily="34" charset="-122"/>
                <a:cs typeface="Arial" pitchFamily="34" charset="0"/>
              </a:rPr>
              <a:t>               depth</a:t>
            </a:r>
          </a:p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	</a:t>
            </a:r>
            <a:r>
              <a:rPr lang="en-US" dirty="0" err="1" smtClean="0"/>
              <a:t>fastq</a:t>
            </a:r>
            <a:r>
              <a:rPr lang="en-US" dirty="0" smtClean="0"/>
              <a:t>/</a:t>
            </a:r>
            <a:r>
              <a:rPr lang="en-US" dirty="0" err="1" smtClean="0"/>
              <a:t>fasta</a:t>
            </a:r>
            <a:endParaRPr lang="en-US" dirty="0"/>
          </a:p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	</a:t>
            </a:r>
            <a:r>
              <a:rPr lang="en-US" dirty="0" err="1" smtClean="0"/>
              <a:t>fixmate</a:t>
            </a:r>
            <a:endParaRPr lang="en-US" dirty="0" smtClean="0"/>
          </a:p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	</a:t>
            </a:r>
            <a:r>
              <a:rPr lang="en-US" dirty="0" err="1" smtClean="0"/>
              <a:t>quickcheck</a:t>
            </a:r>
            <a:endParaRPr lang="en-US" dirty="0" smtClean="0"/>
          </a:p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	</a:t>
            </a:r>
            <a:r>
              <a:rPr lang="en-US" dirty="0" err="1" smtClean="0"/>
              <a:t>markdup</a:t>
            </a: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972910" y="4593811"/>
            <a:ext cx="4246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detailed tutorial, see </a:t>
            </a:r>
            <a:r>
              <a:rPr lang="en-US" dirty="0">
                <a:hlinkClick r:id="rId2"/>
              </a:rPr>
              <a:t>http://www.htslib.org/doc/samtools.html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964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A movie of </a:t>
            </a:r>
            <a:r>
              <a:rPr lang="en-US" sz="3600" b="1" dirty="0" err="1" smtClean="0"/>
              <a:t>Illumina</a:t>
            </a:r>
            <a:r>
              <a:rPr lang="en-US" sz="3600" b="1" dirty="0" smtClean="0"/>
              <a:t> </a:t>
            </a:r>
            <a:r>
              <a:rPr lang="en-US" sz="3600" b="1" dirty="0" smtClean="0"/>
              <a:t>sequencing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 algn="ctr">
              <a:buNone/>
            </a:pPr>
            <a:endParaRPr lang="en-US" dirty="0" smtClean="0"/>
          </a:p>
          <a:p>
            <a:pPr marL="114300" indent="0" algn="ctr">
              <a:buNone/>
            </a:pPr>
            <a:endParaRPr lang="en-US" dirty="0"/>
          </a:p>
          <a:p>
            <a:pPr marL="114300" indent="0" algn="ctr">
              <a:buNone/>
            </a:pPr>
            <a:r>
              <a:rPr lang="en-US" dirty="0">
                <a:hlinkClick r:id="rId2"/>
              </a:rPr>
              <a:t>https://www.youtube.com/watch?v=fCd6B5HRaZ8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4524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SAM FLAGs: Alignment </a:t>
            </a:r>
            <a:r>
              <a:rPr lang="en-US" sz="3600" b="1" dirty="0" smtClean="0"/>
              <a:t>status</a:t>
            </a:r>
            <a:endParaRPr lang="en-US" sz="3600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10056" y="1462307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Decoding SAM FLAGs: </a:t>
            </a: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broadinstitute.github.io/picard/explain-flags.html</a:t>
            </a:r>
            <a:endParaRPr lang="en-US" sz="2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580" y="2407132"/>
            <a:ext cx="3852041" cy="23012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56" y="2407132"/>
            <a:ext cx="4698981" cy="4235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5071243" y="5733135"/>
            <a:ext cx="403071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hlinkClick r:id="rId5"/>
              </a:rPr>
              <a:t>https://yulijia.net/en/bioinformatics/2015/12/21/Linear-Chimeric-Supplementary-Primary-and-Secondary-Alignments.html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5081755" y="5086804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smtClean="0"/>
              <a:t>Explanation to Linear</a:t>
            </a:r>
            <a:r>
              <a:rPr lang="en-US" sz="1600" dirty="0"/>
              <a:t>, Chimeric, Supplementary, Primary and Secondary Alignments</a:t>
            </a:r>
          </a:p>
        </p:txBody>
      </p:sp>
    </p:spTree>
    <p:extLst>
      <p:ext uri="{BB962C8B-B14F-4D97-AF65-F5344CB8AC3E}">
        <p14:creationId xmlns:p14="http://schemas.microsoft.com/office/powerpoint/2010/main" val="26444460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NGS data visualization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Integrative Genomics Viewer (IGV): </a:t>
            </a:r>
            <a:r>
              <a:rPr lang="en-US" sz="2000" dirty="0">
                <a:hlinkClick r:id="rId2"/>
              </a:rPr>
              <a:t>http://software.broadinstitute.org/software/igv</a:t>
            </a:r>
            <a:r>
              <a:rPr lang="en-US" sz="2000" dirty="0" smtClean="0">
                <a:hlinkClick r:id="rId2"/>
              </a:rPr>
              <a:t>/</a:t>
            </a:r>
            <a:endParaRPr lang="en-US" sz="2000" dirty="0" smtClean="0"/>
          </a:p>
          <a:p>
            <a:pPr lvl="1"/>
            <a:r>
              <a:rPr lang="en-US" sz="2000" dirty="0"/>
              <a:t>l</a:t>
            </a:r>
            <a:r>
              <a:rPr lang="en-US" sz="2000" dirty="0" smtClean="0"/>
              <a:t>ocal installation, fast, easy to use</a:t>
            </a:r>
          </a:p>
          <a:p>
            <a:r>
              <a:rPr lang="en-US" sz="2400" dirty="0" smtClean="0"/>
              <a:t>UCSC genome Browser:</a:t>
            </a:r>
            <a:r>
              <a:rPr lang="en-US" sz="2000" dirty="0" smtClean="0"/>
              <a:t> </a:t>
            </a:r>
            <a:r>
              <a:rPr lang="en-US" sz="2000" dirty="0">
                <a:hlinkClick r:id="rId3"/>
              </a:rPr>
              <a:t>https://</a:t>
            </a:r>
            <a:r>
              <a:rPr lang="en-US" sz="2000" dirty="0" smtClean="0">
                <a:hlinkClick r:id="rId3"/>
              </a:rPr>
              <a:t>genome.ucsc.edu/cgi-bin/hgGateway</a:t>
            </a:r>
            <a:endParaRPr lang="en-US" sz="2000" dirty="0" smtClean="0"/>
          </a:p>
          <a:p>
            <a:pPr lvl="1"/>
            <a:r>
              <a:rPr lang="en-US" sz="2000" dirty="0" smtClean="0"/>
              <a:t>Remote server, data-rich</a:t>
            </a:r>
          </a:p>
          <a:p>
            <a:r>
              <a:rPr lang="en-US" sz="2400" dirty="0" smtClean="0"/>
              <a:t>R packages: </a:t>
            </a: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www.sthda.com/english/wiki/visualize-ngs-data-with-r-and-bioconductor</a:t>
            </a:r>
            <a:endParaRPr lang="en-US" sz="2000" dirty="0" smtClean="0"/>
          </a:p>
          <a:p>
            <a:pPr lvl="1"/>
            <a:r>
              <a:rPr lang="en-US" sz="2000" dirty="0" smtClean="0"/>
              <a:t>Targeted genomic regions, publication-quality figures</a:t>
            </a:r>
          </a:p>
          <a:p>
            <a:pPr lvl="1"/>
            <a:r>
              <a:rPr lang="en-US" sz="2000" dirty="0" err="1"/>
              <a:t>Epiviz</a:t>
            </a:r>
            <a:r>
              <a:rPr lang="en-US" sz="2000" dirty="0"/>
              <a:t>: https://epiviz.github.io</a:t>
            </a:r>
            <a:r>
              <a:rPr lang="en-US" sz="2000" dirty="0" smtClean="0"/>
              <a:t>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457200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92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Where should I ask for help?</a:t>
            </a:r>
            <a:endParaRPr lang="en-US" sz="36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" y="1123950"/>
            <a:ext cx="7219950" cy="461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971393" y="5734050"/>
            <a:ext cx="3836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(Slides from Joanna </a:t>
            </a:r>
            <a:r>
              <a:rPr lang="en-US" dirty="0" err="1" smtClean="0"/>
              <a:t>Krupka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108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Classification of NGS technologies </a:t>
            </a:r>
            <a:endParaRPr lang="en-US" sz="36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0143"/>
            <a:ext cx="9158031" cy="4216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H="1">
            <a:off x="1891862" y="3226666"/>
            <a:ext cx="599090" cy="3617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496910" y="3307670"/>
            <a:ext cx="1681658" cy="7147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529945" y="2722895"/>
            <a:ext cx="3037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-error rates   (5 -15%)</a:t>
            </a:r>
          </a:p>
          <a:p>
            <a:r>
              <a:rPr lang="en-US" sz="1600" dirty="0" smtClean="0"/>
              <a:t>-read length (Kb –Mb)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48485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Type of </a:t>
            </a:r>
            <a:r>
              <a:rPr lang="en-US" sz="3600" b="1" dirty="0" smtClean="0"/>
              <a:t>sequencing strategies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097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b="1" dirty="0"/>
              <a:t>Shotgun </a:t>
            </a:r>
            <a:r>
              <a:rPr lang="en-US" sz="2400" b="1" dirty="0" smtClean="0"/>
              <a:t>sequencing</a:t>
            </a:r>
            <a:r>
              <a:rPr lang="en-US" sz="2400" dirty="0" smtClean="0"/>
              <a:t>: Sequencing everything </a:t>
            </a:r>
            <a:r>
              <a:rPr lang="en-US" sz="2400" b="1" dirty="0" smtClean="0"/>
              <a:t>at random</a:t>
            </a:r>
            <a:r>
              <a:rPr lang="en-US" sz="2400" dirty="0" smtClean="0"/>
              <a:t> (shotgun sequencing) is much easier than sequencing a specific gene region (Lander-Waterman).</a:t>
            </a:r>
          </a:p>
          <a:p>
            <a:r>
              <a:rPr lang="en-US" sz="2400" b="1" dirty="0" smtClean="0"/>
              <a:t>Targeted sequencing</a:t>
            </a:r>
            <a:r>
              <a:rPr lang="en-US" sz="2400" dirty="0" smtClean="0"/>
              <a:t>:</a:t>
            </a:r>
          </a:p>
          <a:p>
            <a:pPr lvl="1"/>
            <a:r>
              <a:rPr lang="en-US" sz="2400" dirty="0" err="1" smtClean="0"/>
              <a:t>Amplicon</a:t>
            </a:r>
            <a:r>
              <a:rPr lang="en-US" sz="2400" dirty="0" smtClean="0"/>
              <a:t> sequencing</a:t>
            </a:r>
          </a:p>
          <a:p>
            <a:pPr lvl="1"/>
            <a:r>
              <a:rPr lang="en-US" sz="2400" dirty="0" err="1" smtClean="0"/>
              <a:t>Exome-seq</a:t>
            </a:r>
            <a:endParaRPr lang="en-US" sz="2400" dirty="0" smtClean="0"/>
          </a:p>
          <a:p>
            <a:r>
              <a:rPr lang="en-US" sz="2400" b="1" dirty="0" smtClean="0"/>
              <a:t>Hybrid</a:t>
            </a:r>
            <a:endParaRPr lang="en-US" sz="2400" b="1" dirty="0"/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92552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585" y="116576"/>
            <a:ext cx="7649247" cy="1303867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Sequencing </a:t>
            </a:r>
            <a:r>
              <a:rPr lang="en-US" sz="3600" b="1" dirty="0" smtClean="0"/>
              <a:t>cost </a:t>
            </a:r>
            <a:r>
              <a:rPr lang="en-US" sz="3600" b="1" dirty="0" smtClean="0"/>
              <a:t>per human </a:t>
            </a:r>
            <a:r>
              <a:rPr lang="en-US" sz="3600" b="1" dirty="0" smtClean="0"/>
              <a:t>genome over 20 years</a:t>
            </a:r>
            <a:endParaRPr lang="en-US" sz="3600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19" y="1556594"/>
            <a:ext cx="8772662" cy="4465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484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3327</TotalTime>
  <Words>1473</Words>
  <Application>Microsoft Office PowerPoint</Application>
  <PresentationFormat>On-screen Show (4:3)</PresentationFormat>
  <Paragraphs>277</Paragraphs>
  <Slides>62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Office Theme</vt:lpstr>
      <vt:lpstr>Introduction to Next Generation sequencing (NGS)</vt:lpstr>
      <vt:lpstr>Outline</vt:lpstr>
      <vt:lpstr>Why do we sequence?</vt:lpstr>
      <vt:lpstr>History of Sequencing</vt:lpstr>
      <vt:lpstr>Sequencing Platforms, Read length and Throughput</vt:lpstr>
      <vt:lpstr>A movie of Illumina sequencing</vt:lpstr>
      <vt:lpstr>Classification of NGS technologies </vt:lpstr>
      <vt:lpstr>Type of sequencing strategies</vt:lpstr>
      <vt:lpstr>Sequencing cost per human genome over 20 years</vt:lpstr>
      <vt:lpstr>Many applications of NGS</vt:lpstr>
      <vt:lpstr>Broad overview of HTS applications</vt:lpstr>
      <vt:lpstr>Global NGS market prediction</vt:lpstr>
      <vt:lpstr>Illumina is the most popular platform for RNA-seq</vt:lpstr>
      <vt:lpstr>Outline</vt:lpstr>
      <vt:lpstr>Two important sequencing terminology: Depth and Coverage</vt:lpstr>
      <vt:lpstr>Problems with the random sampling assumption</vt:lpstr>
      <vt:lpstr>Issues inherent to short read mapping</vt:lpstr>
      <vt:lpstr>Random sampling =&gt; deep sampling needed</vt:lpstr>
      <vt:lpstr>Examples of distributions of genome sequencing depth</vt:lpstr>
      <vt:lpstr>Decision making related to sequencing depends on problems of interest</vt:lpstr>
      <vt:lpstr>Outline</vt:lpstr>
      <vt:lpstr>Your basic sequencing data: FASTQ</vt:lpstr>
      <vt:lpstr>FASTA format</vt:lpstr>
      <vt:lpstr>Sequence Alignment/Map (SAM) and BAM File Formats</vt:lpstr>
      <vt:lpstr>CRAM file</vt:lpstr>
      <vt:lpstr>File formats of Bed, GTF, GFF, bigWig, …</vt:lpstr>
      <vt:lpstr>Outline</vt:lpstr>
      <vt:lpstr>Potential error sources in NGS workflow</vt:lpstr>
      <vt:lpstr>Quality Control is Critical</vt:lpstr>
      <vt:lpstr>Tools for quality control of raw sequencing data</vt:lpstr>
      <vt:lpstr>QC workflow of sequencing data</vt:lpstr>
      <vt:lpstr>Interpretation of FASTQC reports</vt:lpstr>
      <vt:lpstr>PowerPoint Presentation</vt:lpstr>
      <vt:lpstr>Per base sequence quality</vt:lpstr>
      <vt:lpstr>Base-wise and overall sequence quality</vt:lpstr>
      <vt:lpstr>Per tile quality</vt:lpstr>
      <vt:lpstr>Per base sequence content</vt:lpstr>
      <vt:lpstr>Per base sequence content</vt:lpstr>
      <vt:lpstr>Per sequence GC content</vt:lpstr>
      <vt:lpstr>Per base N content</vt:lpstr>
      <vt:lpstr>Sequence length distribution</vt:lpstr>
      <vt:lpstr>Duplicate sequence</vt:lpstr>
      <vt:lpstr>Duplicate sequence</vt:lpstr>
      <vt:lpstr>Overrepresented sequences</vt:lpstr>
      <vt:lpstr>K-mer contents</vt:lpstr>
      <vt:lpstr>K-mer contents</vt:lpstr>
      <vt:lpstr>PowerPoint Presentation</vt:lpstr>
      <vt:lpstr>Adapter content</vt:lpstr>
      <vt:lpstr>Further reading on QC</vt:lpstr>
      <vt:lpstr>Challenges in mapping short reads</vt:lpstr>
      <vt:lpstr>Alignment/mapping tools for short reads</vt:lpstr>
      <vt:lpstr>Exon-first RNA-seq aligner</vt:lpstr>
      <vt:lpstr>Seed-and-extend aligner (Better)</vt:lpstr>
      <vt:lpstr>Salmon quasi-mapping framework</vt:lpstr>
      <vt:lpstr>PowerPoint Presentation</vt:lpstr>
      <vt:lpstr>Genealogical relationship between aligners</vt:lpstr>
      <vt:lpstr>Further reading on NGS mappers</vt:lpstr>
      <vt:lpstr>Tools for manipulating alignment files</vt:lpstr>
      <vt:lpstr>Functionalities in samtools</vt:lpstr>
      <vt:lpstr>SAM FLAGs: Alignment status</vt:lpstr>
      <vt:lpstr>NGS data visualization</vt:lpstr>
      <vt:lpstr>Where should I ask for help?</vt:lpstr>
    </vt:vector>
  </TitlesOfParts>
  <Company>MSU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Sequencing considerations</dc:title>
  <dc:creator>C. Titus Brown</dc:creator>
  <cp:lastModifiedBy>Haibo</cp:lastModifiedBy>
  <cp:revision>144</cp:revision>
  <cp:lastPrinted>2015-08-11T12:14:17Z</cp:lastPrinted>
  <dcterms:created xsi:type="dcterms:W3CDTF">2014-08-05T11:08:19Z</dcterms:created>
  <dcterms:modified xsi:type="dcterms:W3CDTF">2019-12-23T16:22:57Z</dcterms:modified>
</cp:coreProperties>
</file>